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74" r:id="rId9"/>
    <p:sldId id="263" r:id="rId10"/>
    <p:sldId id="265" r:id="rId11"/>
    <p:sldId id="264" r:id="rId12"/>
    <p:sldId id="267" r:id="rId13"/>
    <p:sldId id="266" r:id="rId14"/>
    <p:sldId id="268" r:id="rId15"/>
    <p:sldId id="269" r:id="rId16"/>
    <p:sldId id="270" r:id="rId17"/>
    <p:sldId id="272" r:id="rId18"/>
    <p:sldId id="271" r:id="rId19"/>
    <p:sldId id="273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74"/>
  </p:normalViewPr>
  <p:slideViewPr>
    <p:cSldViewPr snapToGrid="0">
      <p:cViewPr varScale="1">
        <p:scale>
          <a:sx n="88" d="100"/>
          <a:sy n="88" d="100"/>
        </p:scale>
        <p:origin x="17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56CC5-C12F-224E-847D-96CC8D6B108D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81A53-3086-324B-87E1-21EB80A12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9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C81A53-3086-324B-87E1-21EB80A128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3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6701-C0F8-9B77-B3AF-C398C6214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AC4A2-E811-BA50-FE88-68F977DA0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DBCA9-89BA-EB13-F849-13842F49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96544-BE65-9E55-7F86-75EF61DC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073C6-B35C-A74B-8AB4-934B91EF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6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99412-0B32-8049-3540-3A36BA28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95DBA-697F-C511-D425-224920644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27BC-3DCE-7556-E298-BA2F99AB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2AB40-A6D5-D8DE-DF01-2EB22F32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41E1C-98F6-5A38-69D1-90357EE6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6A3DE-EBA0-7E17-CFB7-039B1952A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8828F-C309-879B-6D95-7D28CCA1B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7E024-3BF5-85D3-2226-5FCCC1C1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697A0-F570-1533-6147-D29D0973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A9BA1-87C8-A6E9-6378-FCEB7AE5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6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294D8-C8CA-00A8-8F6B-0B844A26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9ADB0-B868-B1BC-398C-15DE23F9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15FEA-A919-1340-D85D-5B237A74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E81A-79AE-5FA8-D28A-97386C3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F3ED9-5DAA-F3DA-8636-458A2408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5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8D12-DB11-73E2-F662-0E503E9D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4E8CB-5E34-DEA1-AF0B-6D212F8EF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E0AE2-5504-B045-34B9-F9D2AEB3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45597-2987-BBE5-3A81-19FA7ABE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CA8F6-1674-8A90-42E0-46647BF1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ABAF0-A2BE-F49F-060F-BFCE9DCA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E7D92-C368-15F6-CE31-349443EA4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119DE-D68A-F51A-C1D8-6A5FA6078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548A2-15E8-BF61-B697-9D658E65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9968A-02CB-9113-AA80-D6F08F4EB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5C510-316B-2FC1-0981-5102F1F5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BAAB-A887-DFBF-CB50-D5E64848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26FAF-8004-BF6F-EE68-AABBA18C1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19DFA-3603-D5AE-8B1F-C68F605B6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CF9A18-B9FF-EE6E-04F6-ED7D3BDB8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92A47-A5EB-277E-B0E9-20F0418D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0BC5C-82EB-0BBB-9FE5-37B2D92B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FEC9C-6474-E293-C5F2-1224D1D0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7A7E2-7F61-D98D-F294-8FA5D6FC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3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CE239-09C1-C758-73F3-E940E8C7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6F35A3-ACF4-24A0-8A28-90685ACC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8E48C-CE27-0303-559B-BF03E14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38CFD-040C-D21B-8CCC-AD41CBD6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4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FB0730-EB0E-03CF-7474-C24D004A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8335D-D264-4C45-5021-02901C30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53F34-9ABF-C84B-C19C-B4C20022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40DC-7EB3-291F-A033-06C194FF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CD182-6BF4-D438-7C15-0F48B5841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B8357-36CF-E301-7E10-2F8FA1BE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339E8-062B-121B-E778-125DAB7B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1402A-A767-AAC0-36B7-0825F5E7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413CC-3128-57A1-6E63-F672565B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1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D85C-25DD-D015-4350-B5FD6CDD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7F515-F019-C51D-DC89-E58B538BC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8331D-986C-E1B8-C430-2C78C8D7F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CC290-6EDB-ECC4-49ED-62655FD5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A5592-D168-FBB6-B74D-B80A0BCAC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411BB-4F4A-1515-26D4-DD9B163C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9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9269E-8887-8D32-0B75-A7AC26317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44D81-6FB9-BCC6-B009-2E678BBDC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2E128-69ED-0F0C-0142-5A43E4180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046B-BC44-ED43-BE53-AEF569DED8B2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78CE2-4CFF-EA34-BF5B-35925574F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466EB-0C58-4463-0FB0-48155FF0E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89614-4735-A142-9E5D-3FCF2D8D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7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intlukeskc.org/health-library/discharge-instructions-chronic-kidney-disea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DC468-C8E7-AFAD-70BD-4AE7BCB7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 dirty="0"/>
              <a:t>Renal Case Study-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1A4DD-2847-5ABF-F90D-2D617E49F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4122057"/>
            <a:ext cx="5334931" cy="1903354"/>
          </a:xfrm>
        </p:spPr>
        <p:txBody>
          <a:bodyPr>
            <a:normAutofit/>
          </a:bodyPr>
          <a:lstStyle/>
          <a:p>
            <a:r>
              <a:rPr lang="en-US" dirty="0"/>
              <a:t>Capstone</a:t>
            </a:r>
          </a:p>
          <a:p>
            <a:r>
              <a:rPr lang="en-US" dirty="0"/>
              <a:t>Margaret Avallone DNP, RN, CCRN-K, CNE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diagram of a kidney&#10;&#10;Description automatically generated">
            <a:extLst>
              <a:ext uri="{FF2B5EF4-FFF2-40B4-BE49-F238E27FC236}">
                <a16:creationId xmlns:a16="http://schemas.microsoft.com/office/drawing/2014/main" id="{17D2E6EA-C146-3206-EFDE-A2DE813863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95" b="6505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97FA-AB02-318A-ECAF-69F87415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Prioritize hypotheses. (If the patient gets worse, what could happen?)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D3E53-DFE0-6B09-B347-3A3AC01A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Prioritize hypothesis. (List top 3 problems).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client is at risk of _________as evidenced by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marR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 The client is at risk of _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evidenced by _________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The client is at risk of _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evidenced by _________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3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97FA-AB02-318A-ECAF-69F87415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Prioritize hypotheses. List top three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D3E53-DFE0-6B09-B347-3A3AC01A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Prioritize hypothesis. (List top 3 problems).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client is a risk of _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cardiac arrest 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evidenced by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K+ 6.3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marR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 The client is a risk of _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seizures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evidenced by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122, confusion, headache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The client is a risk of _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worsening resp distress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evidenced by 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bibasilar crackles, SaO2 93,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9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multiple choice form with black text&#10;&#10;Description automatically generated">
            <a:extLst>
              <a:ext uri="{FF2B5EF4-FFF2-40B4-BE49-F238E27FC236}">
                <a16:creationId xmlns:a16="http://schemas.microsoft.com/office/drawing/2014/main" id="{2AF52A9A-BB99-5DA8-29DE-554A6A259F3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28612" y="328613"/>
            <a:ext cx="11863387" cy="6529387"/>
          </a:xfrm>
        </p:spPr>
      </p:pic>
    </p:spTree>
    <p:extLst>
      <p:ext uri="{BB962C8B-B14F-4D97-AF65-F5344CB8AC3E}">
        <p14:creationId xmlns:p14="http://schemas.microsoft.com/office/powerpoint/2010/main" val="4888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multiple choice&#10;&#10;Description automatically generated">
            <a:extLst>
              <a:ext uri="{FF2B5EF4-FFF2-40B4-BE49-F238E27FC236}">
                <a16:creationId xmlns:a16="http://schemas.microsoft.com/office/drawing/2014/main" id="{2897C7D1-65C0-988C-0D36-E67A69C05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08" y="585789"/>
            <a:ext cx="12031599" cy="617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71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133E-B122-3D6F-0EEF-EB49CBCE0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At 2000, the continuous ECG notes the following:</a:t>
            </a:r>
          </a:p>
        </p:txBody>
      </p:sp>
      <p:pic>
        <p:nvPicPr>
          <p:cNvPr id="8" name="Content Placeholder 7" descr="A graph showing a heartbeat&#10;&#10;Description automatically generated">
            <a:extLst>
              <a:ext uri="{FF2B5EF4-FFF2-40B4-BE49-F238E27FC236}">
                <a16:creationId xmlns:a16="http://schemas.microsoft.com/office/drawing/2014/main" id="{3817D44D-6C78-A1C6-599E-4A324A01AF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9042" b="10866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248AA6-BD67-DEF8-D95A-B89739FAA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3982" y="3752850"/>
            <a:ext cx="7485413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/>
            <a:r>
              <a:rPr lang="en-US" sz="1800"/>
              <a:t>What is the rhythm?</a:t>
            </a:r>
          </a:p>
          <a:p>
            <a:pPr marL="514350"/>
            <a:r>
              <a:rPr lang="en-US" sz="1800"/>
              <a:t>List 4 interventions in priority order to treat the rhythm noted.</a:t>
            </a:r>
          </a:p>
          <a:p>
            <a:pPr marL="971550" lvl="1"/>
            <a:r>
              <a:rPr lang="en-US" sz="1800"/>
              <a:t>___</a:t>
            </a:r>
          </a:p>
          <a:p>
            <a:pPr marL="971550" lvl="1"/>
            <a:r>
              <a:rPr lang="en-US" sz="1800"/>
              <a:t>___</a:t>
            </a:r>
          </a:p>
          <a:p>
            <a:pPr marL="971550" lvl="1"/>
            <a:r>
              <a:rPr lang="en-US" sz="1800"/>
              <a:t>___</a:t>
            </a:r>
          </a:p>
          <a:p>
            <a:pPr marL="971550" lvl="1"/>
            <a:r>
              <a:rPr lang="en-US" sz="1800"/>
              <a:t>___</a:t>
            </a:r>
          </a:p>
          <a:p>
            <a:pPr marL="971550" lvl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54814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133E-B122-3D6F-0EEF-EB49CBCE0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At 2000, the continuous ECG notes the following:</a:t>
            </a:r>
          </a:p>
        </p:txBody>
      </p:sp>
      <p:pic>
        <p:nvPicPr>
          <p:cNvPr id="8" name="Content Placeholder 7" descr="A graph showing a heartbeat&#10;&#10;Description automatically generated">
            <a:extLst>
              <a:ext uri="{FF2B5EF4-FFF2-40B4-BE49-F238E27FC236}">
                <a16:creationId xmlns:a16="http://schemas.microsoft.com/office/drawing/2014/main" id="{7DDF6D6B-0C3E-3798-81F0-893C93A472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9042" b="10866"/>
          <a:stretch/>
        </p:blipFill>
        <p:spPr>
          <a:xfrm>
            <a:off x="20" y="11"/>
            <a:ext cx="12191980" cy="2844790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248AA6-BD67-DEF8-D95A-B89739FAA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56976" y="2728685"/>
            <a:ext cx="8354012" cy="3933371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514350"/>
            <a:r>
              <a:rPr lang="en-US" sz="2000" dirty="0"/>
              <a:t>What is the rhythm? sinus rhythm with peaked T waves (can’t assess rate). </a:t>
            </a:r>
          </a:p>
          <a:p>
            <a:pPr marL="514350"/>
            <a:r>
              <a:rPr lang="en-US" sz="2000" dirty="0"/>
              <a:t>List 4 interventions in priority order to treat the rhythm noted.</a:t>
            </a:r>
          </a:p>
          <a:p>
            <a:pPr marL="971550" lvl="1"/>
            <a:r>
              <a:rPr lang="en-US" sz="2000" dirty="0"/>
              <a:t>___calcium gluconate (or calcium chloride)-</a:t>
            </a:r>
            <a:r>
              <a:rPr lang="en-US" sz="2000" dirty="0">
                <a:solidFill>
                  <a:srgbClr val="FF0000"/>
                </a:solidFill>
              </a:rPr>
              <a:t>protects heart from cardiac arrest. </a:t>
            </a:r>
            <a:endParaRPr lang="en-US" sz="2000" dirty="0"/>
          </a:p>
          <a:p>
            <a:pPr marL="971550" lvl="1"/>
            <a:r>
              <a:rPr lang="en-US" sz="2000" dirty="0"/>
              <a:t>___regular insulin IV with dextrose 50% </a:t>
            </a:r>
            <a:r>
              <a:rPr lang="en-US" sz="2000" dirty="0">
                <a:solidFill>
                  <a:srgbClr val="FF0000"/>
                </a:solidFill>
              </a:rPr>
              <a:t>insulin carries K+ into cell in exchange for Na+</a:t>
            </a:r>
            <a:endParaRPr lang="en-US" sz="2000" dirty="0"/>
          </a:p>
          <a:p>
            <a:pPr marL="971550" lvl="1"/>
            <a:r>
              <a:rPr lang="en-US" sz="2000" dirty="0"/>
              <a:t>___ salbutamol/albuterol-</a:t>
            </a:r>
            <a:r>
              <a:rPr lang="en-US" sz="2000" dirty="0">
                <a:solidFill>
                  <a:srgbClr val="FF0000"/>
                </a:solidFill>
              </a:rPr>
              <a:t>Also stimulates Na/K+ pump</a:t>
            </a:r>
            <a:endParaRPr lang="en-US" sz="2000" dirty="0"/>
          </a:p>
          <a:p>
            <a:pPr marL="971550" lvl="1"/>
            <a:r>
              <a:rPr lang="en-US" sz="2000" dirty="0"/>
              <a:t>___sodium bicarbonate IV (if acidosis present) </a:t>
            </a:r>
            <a:r>
              <a:rPr lang="en-US" sz="2000" dirty="0">
                <a:solidFill>
                  <a:srgbClr val="FF0000"/>
                </a:solidFill>
              </a:rPr>
              <a:t>Exchanges K+ for H+</a:t>
            </a:r>
            <a:endParaRPr lang="en-US" sz="2000" dirty="0"/>
          </a:p>
          <a:p>
            <a:pPr marL="971550" lvl="1"/>
            <a:r>
              <a:rPr lang="en-US" sz="2000" dirty="0"/>
              <a:t>-----furosemide IV- </a:t>
            </a:r>
            <a:r>
              <a:rPr lang="en-US" sz="2000" dirty="0">
                <a:solidFill>
                  <a:srgbClr val="FF0000"/>
                </a:solidFill>
              </a:rPr>
              <a:t>may help to lower K+  Loop diuretics still used in stages 4 and 5 CKD</a:t>
            </a:r>
            <a:endParaRPr lang="en-US" sz="2000" dirty="0"/>
          </a:p>
          <a:p>
            <a:pPr marL="971550" lvl="1"/>
            <a:r>
              <a:rPr lang="en-US" sz="2000" dirty="0"/>
              <a:t>___sodium polystyrene (</a:t>
            </a:r>
            <a:r>
              <a:rPr lang="en-US" sz="2000" dirty="0" err="1"/>
              <a:t>kayexylate</a:t>
            </a:r>
            <a:r>
              <a:rPr lang="en-US" sz="2000" dirty="0"/>
              <a:t>) po </a:t>
            </a:r>
            <a:r>
              <a:rPr lang="en-US" sz="2000" dirty="0">
                <a:solidFill>
                  <a:srgbClr val="FF0000"/>
                </a:solidFill>
              </a:rPr>
              <a:t>Exchanges Na for K+ in intestines. Benefit- removes K+ from the body. Downside- not fast.  Need working gut. </a:t>
            </a:r>
            <a:endParaRPr lang="en-US" sz="2000" dirty="0"/>
          </a:p>
          <a:p>
            <a:pPr marL="971550" lvl="1"/>
            <a:r>
              <a:rPr lang="en-US" sz="2000" dirty="0"/>
              <a:t>___  emergent hemodialysis- </a:t>
            </a:r>
            <a:r>
              <a:rPr lang="en-US" sz="2000" dirty="0">
                <a:solidFill>
                  <a:srgbClr val="FF0000"/>
                </a:solidFill>
              </a:rPr>
              <a:t>Yes- removes K+ but you need central line/ </a:t>
            </a:r>
            <a:endParaRPr lang="en-US" sz="2000" dirty="0"/>
          </a:p>
          <a:p>
            <a:pPr marL="971550"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1844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07F9-C656-E346-28BF-66C6388F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35224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determined that the patient requires emergency hemodialysis. A temporary vascular access device has been placed via the internal jugular for emergent dialysis. Her first treatment takes place in her hospital room with a portable machine but she will later need ongoing dialysis when her condition stabilizes.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996852-6933-AC51-0C68-D42EB514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0349"/>
            <a:ext cx="10515600" cy="3376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List at least two indications for emergent hemodialysis:</a:t>
            </a:r>
          </a:p>
          <a:p>
            <a:pPr marL="0" indent="0">
              <a:buNone/>
            </a:pPr>
            <a:r>
              <a:rPr lang="en-US" dirty="0"/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</a:p>
        </p:txBody>
      </p:sp>
    </p:spTree>
    <p:extLst>
      <p:ext uri="{BB962C8B-B14F-4D97-AF65-F5344CB8AC3E}">
        <p14:creationId xmlns:p14="http://schemas.microsoft.com/office/powerpoint/2010/main" val="261510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07F9-C656-E346-28BF-66C6388F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35224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determined that the patient requires emergency hemodialysis. A temporary vascular access device has been placed via the internal jugular for emergent dialysis. Her first treatment takes place in her hospital room with a portable machine but she will later need ongoing dialysis when her condition stabilizes. </a:t>
            </a:r>
            <a:b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indications for emergent hemodialysis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996852-6933-AC51-0C68-D42EB514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0349"/>
            <a:ext cx="10515600" cy="337661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A- Acidosis – Severe metabolic acidosis</a:t>
            </a:r>
          </a:p>
          <a:p>
            <a:pPr marL="514350" indent="-514350"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E- Electrolyte disorders most often hyperkalemia</a:t>
            </a:r>
          </a:p>
          <a:p>
            <a:pPr marL="514350" indent="-514350">
              <a:buAutoNum type="arabicPeriod"/>
            </a:pPr>
            <a:r>
              <a:rPr lang="en-US" dirty="0"/>
              <a:t>I- Intoxication- methanol, ethylene </a:t>
            </a:r>
            <a:r>
              <a:rPr lang="en-US" dirty="0" err="1"/>
              <a:t>gylcol</a:t>
            </a:r>
            <a:r>
              <a:rPr lang="en-US" dirty="0"/>
              <a:t>, lithium, salicylates</a:t>
            </a:r>
          </a:p>
          <a:p>
            <a:pPr marL="514350" indent="-514350"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O- Overload of volume</a:t>
            </a:r>
          </a:p>
          <a:p>
            <a:pPr marL="514350" indent="-514350">
              <a:buAutoNum type="arabicPeriod"/>
            </a:pPr>
            <a:r>
              <a:rPr lang="en-US" dirty="0"/>
              <a:t>U- uremia causing pericarditis, encephalopathy,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55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F76FE-BA9A-6F4E-0757-FDCAD13E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Ms. G is stabilized and discharge teaching is initiated. Which of the following topics should be included in the discharge instructions?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CBECB-B4AE-C97B-75DE-10D2F27E4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to keep your blood glucose within the target range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your medications as prescribed.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ibuprofen rather than acetaminophen for mild pain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salt in your diet by using salt substitutes.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your provider with worsening swelling in your arms or feet or trouble breathing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smoke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else should be included in the instructions? Diet?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medications do you anticipate the patient will be discharged to home?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65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F76FE-BA9A-6F4E-0757-FDCAD13E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Ms. G is stabilized and discharge teaching is initiated. Which of the following topics should be included in the discharge instructions?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CBECB-B4AE-C97B-75DE-10D2F27E4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to keep your blood glucose within the target range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your medications as prescribed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ibuprofen rather than acetaminophen for mild pain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salt in your diet by using salt substitutes.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your provider with worsening swelling in your arms or feet or trouble breathing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smoke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else?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https://www.saintlukeskc.org/health-library/discharge-instructions-chronic-kidney-disease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Diet</a:t>
            </a:r>
            <a:endParaRPr lang="en-US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9D67-C698-DEB4-1110-9EE09CBDA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508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G. is a 64-year-old female patient admitted to the emergency department.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PMH: R. G. Type 2 diabetes, HTN, Chronic Kidney disease. Her last eGFR was checked 6 month ago and was 35 mL/min/1.73m2.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80BA-8811-4614-A6F7-4AD540A9E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719"/>
            <a:ext cx="10515600" cy="4039244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1600: Admission note: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Neuro: Client confused and lethargic, disoriented x3.  c/o headache. Moving all extremities equally with normal strength.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CV-  BP 198/100 HR 90. All pulses 4+  .   3+ pretibial pitting edema.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Respiratory: Resp 18/min. SaO2 93% on room air. Breath sounds- bibasilar crackles.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Abdomen: soft, hypoactive bowel sounds all 4 quadrants.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Integumentary: Skin dry. c/o itching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GU: Urine output- none since admission 4 hours ago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78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8D46F-D1C0-B177-B62C-1B24F893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additional dietary instructions should be provided?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431F72-9385-0A26-4BFC-2E3BB38D26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025233"/>
              </p:ext>
            </p:extLst>
          </p:nvPr>
        </p:nvGraphicFramePr>
        <p:xfrm>
          <a:off x="4086225" y="1"/>
          <a:ext cx="7467599" cy="7279774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3483857">
                  <a:extLst>
                    <a:ext uri="{9D8B030D-6E8A-4147-A177-3AD203B41FA5}">
                      <a16:colId xmlns:a16="http://schemas.microsoft.com/office/drawing/2014/main" val="212683526"/>
                    </a:ext>
                  </a:extLst>
                </a:gridCol>
                <a:gridCol w="2157326">
                  <a:extLst>
                    <a:ext uri="{9D8B030D-6E8A-4147-A177-3AD203B41FA5}">
                      <a16:colId xmlns:a16="http://schemas.microsoft.com/office/drawing/2014/main" val="3127055376"/>
                    </a:ext>
                  </a:extLst>
                </a:gridCol>
                <a:gridCol w="1826416">
                  <a:extLst>
                    <a:ext uri="{9D8B030D-6E8A-4147-A177-3AD203B41FA5}">
                      <a16:colId xmlns:a16="http://schemas.microsoft.com/office/drawing/2014/main" val="768421850"/>
                    </a:ext>
                  </a:extLst>
                </a:gridCol>
              </a:tblGrid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choose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avoid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531370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pasta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745545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noodles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261095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61533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tortillas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6216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oranges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843372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spinach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460851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tomatoes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721800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broccoli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581092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peanut butter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254851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Cola drinks</a:t>
                      </a: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856582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beans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247929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salty snacks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111658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lean meat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801546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eggs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717036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canned soup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957571"/>
                  </a:ext>
                </a:extLst>
              </a:tr>
              <a:tr h="288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065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379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48D46F-D1C0-B177-B62C-1B24F893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additional dietary instructions should be provided?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431F72-9385-0A26-4BFC-2E3BB38D26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145950"/>
              </p:ext>
            </p:extLst>
          </p:nvPr>
        </p:nvGraphicFramePr>
        <p:xfrm>
          <a:off x="4086225" y="1"/>
          <a:ext cx="7467599" cy="7279774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3483857">
                  <a:extLst>
                    <a:ext uri="{9D8B030D-6E8A-4147-A177-3AD203B41FA5}">
                      <a16:colId xmlns:a16="http://schemas.microsoft.com/office/drawing/2014/main" val="212683526"/>
                    </a:ext>
                  </a:extLst>
                </a:gridCol>
                <a:gridCol w="2157326">
                  <a:extLst>
                    <a:ext uri="{9D8B030D-6E8A-4147-A177-3AD203B41FA5}">
                      <a16:colId xmlns:a16="http://schemas.microsoft.com/office/drawing/2014/main" val="3127055376"/>
                    </a:ext>
                  </a:extLst>
                </a:gridCol>
                <a:gridCol w="1826416">
                  <a:extLst>
                    <a:ext uri="{9D8B030D-6E8A-4147-A177-3AD203B41FA5}">
                      <a16:colId xmlns:a16="http://schemas.microsoft.com/office/drawing/2014/main" val="768421850"/>
                    </a:ext>
                  </a:extLst>
                </a:gridCol>
              </a:tblGrid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choose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avoid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531370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pasta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745545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noodles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261095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milk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61533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tortillas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6216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oranges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843372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spinach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460851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tomatoes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721800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broccoli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581092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peanut butter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254851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Cola soft drinks</a:t>
                      </a: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856582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beans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247929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salty snacks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111658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lean meat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801546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eggs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717036"/>
                  </a:ext>
                </a:extLst>
              </a:tr>
              <a:tr h="4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canned soup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x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957571"/>
                  </a:ext>
                </a:extLst>
              </a:tr>
              <a:tr h="288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9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30" marR="9472" marT="69331" marB="6933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065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64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45A01-11AD-F766-8F2F-AAF70FCD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/>
              <a:t>Medication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24BE2-1846-3F05-2865-36DAC58BE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2000"/>
              <a:t>Antihypertensives- usually ACE-I or angiotensin II receptor blockers</a:t>
            </a:r>
          </a:p>
          <a:p>
            <a:pPr marL="514350" indent="-514350">
              <a:buAutoNum type="arabicPeriod"/>
            </a:pPr>
            <a:r>
              <a:rPr lang="en-US" sz="2000"/>
              <a:t>Diuretic- loop (furosemide, bumetanide, torsemide)</a:t>
            </a:r>
          </a:p>
          <a:p>
            <a:pPr marL="514350" indent="-514350">
              <a:buAutoNum type="arabicPeriod"/>
            </a:pPr>
            <a:r>
              <a:rPr lang="en-US" sz="2000"/>
              <a:t>Erythropoetin</a:t>
            </a:r>
          </a:p>
          <a:p>
            <a:pPr marL="514350" indent="-514350">
              <a:buAutoNum type="arabicPeriod"/>
            </a:pPr>
            <a:r>
              <a:rPr lang="en-US" sz="2000"/>
              <a:t>Phosphate binders-Calcium acetate, Sevelamer</a:t>
            </a:r>
          </a:p>
          <a:p>
            <a:pPr marL="514350" indent="-514350">
              <a:buAutoNum type="arabicPeriod"/>
            </a:pPr>
            <a:r>
              <a:rPr lang="en-US" sz="2000"/>
              <a:t>Calcium/Vit D supplement</a:t>
            </a:r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6" name="Picture 5" descr="Close-up unopened pill packets">
            <a:extLst>
              <a:ext uri="{FF2B5EF4-FFF2-40B4-BE49-F238E27FC236}">
                <a16:creationId xmlns:a16="http://schemas.microsoft.com/office/drawing/2014/main" id="{2C2D8BB8-90EC-DB08-CE6D-2AC5B0A91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71" r="17719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8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9D67-C698-DEB4-1110-9EE09CBD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G. is a 64-year-old female patient admitted to the emergency department.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PMH: R. G. Type 2 diabetes, HTN, Chronic Kidney disease. Her last eGFR was checked 6 month ago and was 35 mL/min/1.73m2.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80BA-8811-4614-A6F7-4AD540A9E7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1600: Admission note: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Neuro: Client confused and lethargic, disoriented x3.  c/o headache. Moving all extremities equally with normal strength.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CV-  BP 198/100 HR 90. All pulses 4+  .   3+ pretibial pitting edema.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Respiratory: Resp 18/min. SaO2 93% on room air. Breath sounds- bibasilar crackles.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Abdomen: soft, hypoactive bowel sounds all 4 quadrants.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Integumentary: Skin dry. c/o itching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GU: Urine output- none since admission 4 hours ago</a:t>
            </a:r>
            <a:r>
              <a:rPr lang="en-US" sz="2000" dirty="0">
                <a:effectLst/>
              </a:rPr>
              <a:t> 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C5291-0FBA-2856-9FFD-5F6BFB79D2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Recognize cues: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of the following 5 assessment findings requires immediate follow-up? Select all that apply (highlight)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Confused, disoriented, lethargic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c/o headache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2 diabetes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Hypoactive bowel sounds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Bibasilar crackles,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SaO2 93%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BP 198/100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Pitting edema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Respiration 18/min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5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9D67-C698-DEB4-1110-9EE09CBD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G. is a 64-year-old female patient admitted to the emergency department.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PMH: R. G. Type 2 diabetes, HTN, Chronic Kidney disease. Her last eGFR was checked 6 month ago and was 35 mL/min/1.73m2.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80BA-8811-4614-A6F7-4AD540A9E7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1600: Admission note: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Neuro: Client confused and lethargic, disoriented x3.  c/o headache. Moving all extremities equally with normal strength.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CV-  BP 198/100 HR 90. All pulses 4+  .   3+ pretibial pitting edema.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Respiratory: Resp 18/min. SaO2 93% on room air. Breath sounds- bibasilar crackles.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Abdomen: soft, hypoactive bowel sounds all 4 quadrants.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Integumentary: Skin dry. c/o itching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GU: Urine output- none since admission 4 hours ago</a:t>
            </a:r>
            <a:r>
              <a:rPr lang="en-US" sz="2000" dirty="0">
                <a:effectLst/>
              </a:rPr>
              <a:t> 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C5291-0FBA-2856-9FFD-5F6BFB79D2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Recognize cues: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of the following 5 assessment findings requires immediate follow-up? Select all that apply (highlight)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Confused, disoriented, lethargic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c/o headache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2 diabetes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Hypoactive bowel sounds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Bibasilar crackles,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SaO2 93%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BP 198/100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Pitting edema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Respiration 18/min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5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27D2FD4-C019-F15A-AA72-EC40AF11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 are drawn. Which two lab findings require immediate follow up?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E970D0-B722-9B62-D491-229944736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5975"/>
            <a:ext cx="10515600" cy="4090988"/>
          </a:xfrm>
        </p:spPr>
        <p:txBody>
          <a:bodyPr/>
          <a:lstStyle/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Hgb: 8.6 (14-17.5 gm/dl) 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Platelets: 92,000/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(150,000-450,000/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BUN: 32 mg/dL (6-24 mg/dl)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Cr: 3.8 mg/dL, (0.74-1.35)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Na: 122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/L, (135-145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K: 6.3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/L,   (3.5-5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Glucose: 168 mg/dL. (70-100 mg/dl)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3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27D2FD4-C019-F15A-AA72-EC40AF11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 are drawn. Which two lab findings require immediate follow up?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E970D0-B722-9B62-D491-229944736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5975"/>
            <a:ext cx="10515600" cy="4090988"/>
          </a:xfrm>
        </p:spPr>
        <p:txBody>
          <a:bodyPr/>
          <a:lstStyle/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Hgb: 8.6 (14-17.5 gm/dl) 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Platelets: 92,000/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(150,000-450,000/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BUN: 32 mg/dL (6-24 mg/dl)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Cr: 3.8 mg/dL, (0.74-1.35)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Na: 122 </a:t>
            </a:r>
            <a:r>
              <a:rPr lang="en-US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(135-145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K: 6.3 </a:t>
            </a:r>
            <a:r>
              <a:rPr lang="en-US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/L,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(3.5-5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Glucose: 168 mg/dL. (70-100 mg/dl)</a:t>
            </a:r>
          </a:p>
          <a:p>
            <a:pPr marL="40005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9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029A-4C7D-D442-A306-E68B4FB2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 cues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Which of the following conditions could the client be experiencing? </a:t>
            </a:r>
            <a:r>
              <a:rPr lang="en-US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all that apply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44479-523B-18D0-F2AC-508D1B07F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Diabetes insipidus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Worsening chronic kidney disease (CKD) with acute fluid overload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Hyperglycemic Hyperosmolar nonketotic syndrome (HHNS)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SIADH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Cerebral vascular accident (CVA)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4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3E1F-9C6D-9B74-752E-B7B53B1C4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 cues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Which of the following conditions could the client be experiencing? </a:t>
            </a:r>
            <a:r>
              <a:rPr lang="en-US" sz="3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all that apply</a:t>
            </a: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12EA9C-016F-355F-1AD6-89ECE3834F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600931"/>
              </p:ext>
            </p:extLst>
          </p:nvPr>
        </p:nvGraphicFramePr>
        <p:xfrm>
          <a:off x="667657" y="2148114"/>
          <a:ext cx="11176001" cy="4194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4629">
                  <a:extLst>
                    <a:ext uri="{9D8B030D-6E8A-4147-A177-3AD203B41FA5}">
                      <a16:colId xmlns:a16="http://schemas.microsoft.com/office/drawing/2014/main" val="3483663519"/>
                    </a:ext>
                  </a:extLst>
                </a:gridCol>
                <a:gridCol w="1256218">
                  <a:extLst>
                    <a:ext uri="{9D8B030D-6E8A-4147-A177-3AD203B41FA5}">
                      <a16:colId xmlns:a16="http://schemas.microsoft.com/office/drawing/2014/main" val="2405620903"/>
                    </a:ext>
                  </a:extLst>
                </a:gridCol>
                <a:gridCol w="1256218">
                  <a:extLst>
                    <a:ext uri="{9D8B030D-6E8A-4147-A177-3AD203B41FA5}">
                      <a16:colId xmlns:a16="http://schemas.microsoft.com/office/drawing/2014/main" val="2255363662"/>
                    </a:ext>
                  </a:extLst>
                </a:gridCol>
                <a:gridCol w="1256218">
                  <a:extLst>
                    <a:ext uri="{9D8B030D-6E8A-4147-A177-3AD203B41FA5}">
                      <a16:colId xmlns:a16="http://schemas.microsoft.com/office/drawing/2014/main" val="991315622"/>
                    </a:ext>
                  </a:extLst>
                </a:gridCol>
                <a:gridCol w="1256218">
                  <a:extLst>
                    <a:ext uri="{9D8B030D-6E8A-4147-A177-3AD203B41FA5}">
                      <a16:colId xmlns:a16="http://schemas.microsoft.com/office/drawing/2014/main" val="2473539064"/>
                    </a:ext>
                  </a:extLst>
                </a:gridCol>
                <a:gridCol w="3566500">
                  <a:extLst>
                    <a:ext uri="{9D8B030D-6E8A-4147-A177-3AD203B41FA5}">
                      <a16:colId xmlns:a16="http://schemas.microsoft.com/office/drawing/2014/main" val="560016341"/>
                    </a:ext>
                  </a:extLst>
                </a:gridCol>
              </a:tblGrid>
              <a:tr h="60968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CHF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AKI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SIADH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CVA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CKD with Fluid overload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3043539"/>
                  </a:ext>
                </a:extLst>
              </a:tr>
              <a:tr h="5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Bibasilar crackles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3527604"/>
                  </a:ext>
                </a:extLst>
              </a:tr>
              <a:tr h="5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hyperkalemia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9703940"/>
                  </a:ext>
                </a:extLst>
              </a:tr>
              <a:tr h="5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Na 122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8760522"/>
                  </a:ext>
                </a:extLst>
              </a:tr>
              <a:tr h="5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SaO2 93%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65601"/>
                  </a:ext>
                </a:extLst>
              </a:tr>
              <a:tr h="124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confusion, disorientation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890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29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029A-4C7D-D442-A306-E68B4FB2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 cues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Which of the following conditions could the client be experiencing? </a:t>
            </a:r>
            <a:r>
              <a:rPr lang="en-US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all that apply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0D8032-76C2-A29E-532B-2736C5EFF2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226432"/>
              </p:ext>
            </p:extLst>
          </p:nvPr>
        </p:nvGraphicFramePr>
        <p:xfrm>
          <a:off x="463463" y="1390389"/>
          <a:ext cx="11293110" cy="4749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1712">
                  <a:extLst>
                    <a:ext uri="{9D8B030D-6E8A-4147-A177-3AD203B41FA5}">
                      <a16:colId xmlns:a16="http://schemas.microsoft.com/office/drawing/2014/main" val="1356328317"/>
                    </a:ext>
                  </a:extLst>
                </a:gridCol>
                <a:gridCol w="1269381">
                  <a:extLst>
                    <a:ext uri="{9D8B030D-6E8A-4147-A177-3AD203B41FA5}">
                      <a16:colId xmlns:a16="http://schemas.microsoft.com/office/drawing/2014/main" val="1900390782"/>
                    </a:ext>
                  </a:extLst>
                </a:gridCol>
                <a:gridCol w="1269381">
                  <a:extLst>
                    <a:ext uri="{9D8B030D-6E8A-4147-A177-3AD203B41FA5}">
                      <a16:colId xmlns:a16="http://schemas.microsoft.com/office/drawing/2014/main" val="1458810329"/>
                    </a:ext>
                  </a:extLst>
                </a:gridCol>
                <a:gridCol w="1269381">
                  <a:extLst>
                    <a:ext uri="{9D8B030D-6E8A-4147-A177-3AD203B41FA5}">
                      <a16:colId xmlns:a16="http://schemas.microsoft.com/office/drawing/2014/main" val="1692881955"/>
                    </a:ext>
                  </a:extLst>
                </a:gridCol>
                <a:gridCol w="1269381">
                  <a:extLst>
                    <a:ext uri="{9D8B030D-6E8A-4147-A177-3AD203B41FA5}">
                      <a16:colId xmlns:a16="http://schemas.microsoft.com/office/drawing/2014/main" val="2478618450"/>
                    </a:ext>
                  </a:extLst>
                </a:gridCol>
                <a:gridCol w="3603874">
                  <a:extLst>
                    <a:ext uri="{9D8B030D-6E8A-4147-A177-3AD203B41FA5}">
                      <a16:colId xmlns:a16="http://schemas.microsoft.com/office/drawing/2014/main" val="488645393"/>
                    </a:ext>
                  </a:extLst>
                </a:gridCol>
              </a:tblGrid>
              <a:tr h="7197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CHF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AKI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SIADH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CVA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CKD with Fluid overload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3285545"/>
                  </a:ext>
                </a:extLst>
              </a:tr>
              <a:tr h="69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Bibasilar crackles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093675"/>
                  </a:ext>
                </a:extLst>
              </a:tr>
              <a:tr h="69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hyperkalemia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0575145"/>
                  </a:ext>
                </a:extLst>
              </a:tr>
              <a:tr h="69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Na 122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6854428"/>
                  </a:ext>
                </a:extLst>
              </a:tr>
              <a:tr h="69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SaO2 93%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6017912"/>
                  </a:ext>
                </a:extLst>
              </a:tr>
              <a:tr h="126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confusion, </a:t>
                      </a:r>
                    </a:p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disorientation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447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96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1768</Words>
  <Application>Microsoft Macintosh PowerPoint</Application>
  <PresentationFormat>Widescreen</PresentationFormat>
  <Paragraphs>323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Renal Case Study- </vt:lpstr>
      <vt:lpstr>R. G. is a 64-year-old female patient admitted to the emergency department.   PMH: R. G. Type 2 diabetes, HTN, Chronic Kidney disease. Her last eGFR was checked 6 month ago and was 35 mL/min/1.73m2.    </vt:lpstr>
      <vt:lpstr>R. G. is a 64-year-old female patient admitted to the emergency department.   PMH: R. G. Type 2 diabetes, HTN, Chronic Kidney disease. Her last eGFR was checked 6 month ago and was 35 mL/min/1.73m2.    </vt:lpstr>
      <vt:lpstr>R. G. is a 64-year-old female patient admitted to the emergency department.   PMH: R. G. Type 2 diabetes, HTN, Chronic Kidney disease. Her last eGFR was checked 6 month ago and was 35 mL/min/1.73m2.    </vt:lpstr>
      <vt:lpstr>Labs are drawn. Which two lab findings require immediate follow up? </vt:lpstr>
      <vt:lpstr>Labs are drawn. Which two lab findings require immediate follow up? </vt:lpstr>
      <vt:lpstr>Analyze cues: Which of the following conditions could the client be experiencing? Select all that apply </vt:lpstr>
      <vt:lpstr>Analyze cues: Which of the following conditions could the client be experiencing? Select all that apply</vt:lpstr>
      <vt:lpstr>Analyze cues: Which of the following conditions could the client be experiencing? Select all that apply </vt:lpstr>
      <vt:lpstr>Prioritize hypotheses. (If the patient gets worse, what could happen?) </vt:lpstr>
      <vt:lpstr>Prioritize hypotheses. List top three problems</vt:lpstr>
      <vt:lpstr>PowerPoint Presentation</vt:lpstr>
      <vt:lpstr>PowerPoint Presentation</vt:lpstr>
      <vt:lpstr>At 2000, the continuous ECG notes the following:</vt:lpstr>
      <vt:lpstr>At 2000, the continuous ECG notes the following:</vt:lpstr>
      <vt:lpstr>It is determined that the patient requires emergency hemodialysis. A temporary vascular access device has been placed via the internal jugular for emergent dialysis. Her first treatment takes place in her hospital room with a portable machine but she will later need ongoing dialysis when her condition stabilizes.  </vt:lpstr>
      <vt:lpstr>It is determined that the patient requires emergency hemodialysis. A temporary vascular access device has been placed via the internal jugular for emergent dialysis. Her first treatment takes place in her hospital room with a portable machine but she will later need ongoing dialysis when her condition stabilizes.   List indications for emergent hemodialysis</vt:lpstr>
      <vt:lpstr>Ms. G is stabilized and discharge teaching is initiated. Which of the following topics should be included in the discharge instructions?    </vt:lpstr>
      <vt:lpstr>Ms. G is stabilized and discharge teaching is initiated. Which of the following topics should be included in the discharge instructions?    </vt:lpstr>
      <vt:lpstr>What additional dietary instructions should be provided? </vt:lpstr>
      <vt:lpstr>What additional dietary instructions should be provided? </vt:lpstr>
      <vt:lpstr>Medication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Case Study</dc:title>
  <dc:creator>Margaret Avallone</dc:creator>
  <cp:lastModifiedBy>Margaret Avallone</cp:lastModifiedBy>
  <cp:revision>2</cp:revision>
  <dcterms:created xsi:type="dcterms:W3CDTF">2023-10-19T09:39:50Z</dcterms:created>
  <dcterms:modified xsi:type="dcterms:W3CDTF">2023-12-16T11:17:54Z</dcterms:modified>
</cp:coreProperties>
</file>