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60" r:id="rId4"/>
    <p:sldId id="259" r:id="rId5"/>
    <p:sldId id="261" r:id="rId6"/>
    <p:sldId id="258" r:id="rId7"/>
    <p:sldId id="262" r:id="rId8"/>
    <p:sldId id="274" r:id="rId9"/>
    <p:sldId id="263" r:id="rId10"/>
    <p:sldId id="265" r:id="rId11"/>
    <p:sldId id="264" r:id="rId12"/>
    <p:sldId id="267" r:id="rId13"/>
    <p:sldId id="266" r:id="rId14"/>
    <p:sldId id="268" r:id="rId15"/>
    <p:sldId id="269" r:id="rId16"/>
    <p:sldId id="270" r:id="rId17"/>
    <p:sldId id="272" r:id="rId18"/>
    <p:sldId id="271" r:id="rId19"/>
    <p:sldId id="273" r:id="rId20"/>
    <p:sldId id="275" r:id="rId21"/>
    <p:sldId id="277" r:id="rId22"/>
    <p:sldId id="27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4"/>
    <p:restoredTop sz="94674"/>
  </p:normalViewPr>
  <p:slideViewPr>
    <p:cSldViewPr snapToGrid="0">
      <p:cViewPr varScale="1">
        <p:scale>
          <a:sx n="88" d="100"/>
          <a:sy n="88" d="100"/>
        </p:scale>
        <p:origin x="176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456CC5-C12F-224E-847D-96CC8D6B108D}" type="datetimeFigureOut">
              <a:rPr lang="en-US" smtClean="0"/>
              <a:t>12/16/23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81A53-3086-324B-87E1-21EB80A12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998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C81A53-3086-324B-87E1-21EB80A128E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33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F6701-C0F8-9B77-B3AF-C398C62148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4AC4A2-E811-BA50-FE88-68F977DA0E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5DBCA9-89BA-EB13-F849-13842F49C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B046B-BC44-ED43-BE53-AEF569DED8B2}" type="datetimeFigureOut">
              <a:rPr lang="en-US" smtClean="0"/>
              <a:t>12/16/23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96544-BE65-9E55-7F86-75EF61DCA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073C6-B35C-A74B-8AB4-934B91EF1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89614-4735-A142-9E5D-3FCF2D8D6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76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99412-0B32-8049-3540-3A36BA287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595DBA-697F-C511-D425-224920644E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527BC-3DCE-7556-E298-BA2F99ABF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B046B-BC44-ED43-BE53-AEF569DED8B2}" type="datetimeFigureOut">
              <a:rPr lang="en-US" smtClean="0"/>
              <a:t>12/16/23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2AB40-A6D5-D8DE-DF01-2EB22F325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C41E1C-98F6-5A38-69D1-90357EE68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89614-4735-A142-9E5D-3FCF2D8D6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34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A6A3DE-EBA0-7E17-CFB7-039B1952A4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58828F-C309-879B-6D95-7D28CCA1B2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7E024-3BF5-85D3-2226-5FCCC1C17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B046B-BC44-ED43-BE53-AEF569DED8B2}" type="datetimeFigureOut">
              <a:rPr lang="en-US" smtClean="0"/>
              <a:t>12/16/23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697A0-F570-1533-6147-D29D0973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A9BA1-87C8-A6E9-6378-FCEB7AE5B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89614-4735-A142-9E5D-3FCF2D8D6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6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294D8-C8CA-00A8-8F6B-0B844A266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9ADB0-B868-B1BC-398C-15DE23F90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615FEA-A919-1340-D85D-5B237A746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B046B-BC44-ED43-BE53-AEF569DED8B2}" type="datetimeFigureOut">
              <a:rPr lang="en-US" smtClean="0"/>
              <a:t>12/16/23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5E81A-79AE-5FA8-D28A-97386C3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8F3ED9-5DAA-F3DA-8636-458A24086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89614-4735-A142-9E5D-3FCF2D8D6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5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88D12-DB11-73E2-F662-0E503E9D2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64E8CB-5E34-DEA1-AF0B-6D212F8EF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E0AE2-5504-B045-34B9-F9D2AEB39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B046B-BC44-ED43-BE53-AEF569DED8B2}" type="datetimeFigureOut">
              <a:rPr lang="en-US" smtClean="0"/>
              <a:t>12/16/23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F45597-2987-BBE5-3A81-19FA7ABE6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CA8F6-1674-8A90-42E0-46647BF1F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89614-4735-A142-9E5D-3FCF2D8D6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87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ABAF0-A2BE-F49F-060F-BFCE9DCA4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E7D92-C368-15F6-CE31-349443EA42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4119DE-D68A-F51A-C1D8-6A5FA6078C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F548A2-15E8-BF61-B697-9D658E654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B046B-BC44-ED43-BE53-AEF569DED8B2}" type="datetimeFigureOut">
              <a:rPr lang="en-US" smtClean="0"/>
              <a:t>12/16/23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09968A-02CB-9113-AA80-D6F08F4EB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25C510-316B-2FC1-0981-5102F1F5C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89614-4735-A142-9E5D-3FCF2D8D6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851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9BAAB-A887-DFBF-CB50-D5E64848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026FAF-8004-BF6F-EE68-AABBA18C1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B19DFA-3603-D5AE-8B1F-C68F605B69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CF9A18-B9FF-EE6E-04F6-ED7D3BDB88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992A47-A5EB-277E-B0E9-20F0418DA8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D0BC5C-82EB-0BBB-9FE5-37B2D92BD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B046B-BC44-ED43-BE53-AEF569DED8B2}" type="datetimeFigureOut">
              <a:rPr lang="en-US" smtClean="0"/>
              <a:t>12/16/23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CFEC9C-6474-E293-C5F2-1224D1D0E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67A7E2-7F61-D98D-F294-8FA5D6FC4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89614-4735-A142-9E5D-3FCF2D8D6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032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CE239-09C1-C758-73F3-E940E8C75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6F35A3-ACF4-24A0-8A28-90685ACC5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B046B-BC44-ED43-BE53-AEF569DED8B2}" type="datetimeFigureOut">
              <a:rPr lang="en-US" smtClean="0"/>
              <a:t>12/16/23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38E48C-CE27-0303-559B-BF03E1480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E38CFD-040C-D21B-8CCC-AD41CBD6A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89614-4735-A142-9E5D-3FCF2D8D6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541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FB0730-EB0E-03CF-7474-C24D004AA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B046B-BC44-ED43-BE53-AEF569DED8B2}" type="datetimeFigureOut">
              <a:rPr lang="en-US" smtClean="0"/>
              <a:t>12/16/23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28335D-D264-4C45-5021-02901C30F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753F34-9ABF-C84B-C19C-B4C200222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89614-4735-A142-9E5D-3FCF2D8D6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86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840DC-7EB3-291F-A033-06C194FF8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6CD182-6BF4-D438-7C15-0F48B5841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3B8357-36CF-E301-7E10-2F8FA1BE94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F339E8-062B-121B-E778-125DAB7BD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B046B-BC44-ED43-BE53-AEF569DED8B2}" type="datetimeFigureOut">
              <a:rPr lang="en-US" smtClean="0"/>
              <a:t>12/16/23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21402A-A767-AAC0-36B7-0825F5E7D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7413CC-3128-57A1-6E63-F672565B5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89614-4735-A142-9E5D-3FCF2D8D6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10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9D85C-25DD-D015-4350-B5FD6CDD1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B7F515-F019-C51D-DC89-E58B538BC7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48331D-986C-E1B8-C430-2C78C8D7FB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7CC290-6EDB-ECC4-49ED-62655FD52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B046B-BC44-ED43-BE53-AEF569DED8B2}" type="datetimeFigureOut">
              <a:rPr lang="en-US" smtClean="0"/>
              <a:t>12/16/23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FA5592-D168-FBB6-B74D-B80A0BCAC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F411BB-4F4A-1515-26D4-DD9B163C7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89614-4735-A142-9E5D-3FCF2D8D6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98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69269E-8887-8D32-0B75-A7AC26317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44D81-6FB9-BCC6-B009-2E678BBDC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92E128-69ED-0F0C-0142-5A43E41802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B046B-BC44-ED43-BE53-AEF569DED8B2}" type="datetimeFigureOut">
              <a:rPr lang="en-US" smtClean="0"/>
              <a:t>12/16/23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78CE2-4CFF-EA34-BF5B-35925574F8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466EB-0C58-4463-0FB0-48155FF0E8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89614-4735-A142-9E5D-3FCF2D8D6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70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aintlukeskc.org/health-library/discharge-instructions-chronic-kidney-diseas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3DC468-C8E7-AFAD-70BD-4AE7BCB7DD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4716" y="739978"/>
            <a:ext cx="5334930" cy="3004145"/>
          </a:xfrm>
        </p:spPr>
        <p:txBody>
          <a:bodyPr>
            <a:normAutofit/>
          </a:bodyPr>
          <a:lstStyle/>
          <a:p>
            <a:r>
              <a:rPr lang="en-US" dirty="0"/>
              <a:t>Renal Case Study-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F1A4DD-2847-5ABF-F90D-2D617E49FC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4715" y="4122057"/>
            <a:ext cx="5334931" cy="1903354"/>
          </a:xfrm>
        </p:spPr>
        <p:txBody>
          <a:bodyPr>
            <a:normAutofit/>
          </a:bodyPr>
          <a:lstStyle/>
          <a:p>
            <a:r>
              <a:rPr lang="en-US" dirty="0"/>
              <a:t>Capstone</a:t>
            </a:r>
          </a:p>
          <a:p>
            <a:r>
              <a:rPr lang="en-US" dirty="0"/>
              <a:t>Margaret Avallone DNP, RN, CCRN-K, CNE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5" name="Picture 4" descr="A diagram of a kidney&#10;&#10;Description automatically generated">
            <a:extLst>
              <a:ext uri="{FF2B5EF4-FFF2-40B4-BE49-F238E27FC236}">
                <a16:creationId xmlns:a16="http://schemas.microsoft.com/office/drawing/2014/main" id="{17D2E6EA-C146-3206-EFDE-A2DE813863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95" b="6505"/>
          <a:stretch/>
        </p:blipFill>
        <p:spPr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98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597FA-AB02-318A-ECAF-69F874156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Prioritize hypotheses. (If the patient gets worse, what could happen?)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D3E53-DFE0-6B09-B347-3A3AC01AC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Prioritize hypothesis. (List top 3 problems).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71550" marR="0" lvl="1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client is at risk of _________as evidenced by 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_____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marR="0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  The client is at risk of _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_____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as evidenced by _________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The client is at risk of _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_______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as evidenced by _________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12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736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597FA-AB02-318A-ECAF-69F874156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Prioritize hypotheses. List top three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D3E53-DFE0-6B09-B347-3A3AC01AC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Prioritize hypothesis. (List top 3 problems).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71550" marR="0" lvl="1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client is a risk of _</a:t>
            </a:r>
            <a:r>
              <a:rPr lang="en-US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cardiac arrest  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 evidenced by </a:t>
            </a:r>
            <a:r>
              <a:rPr lang="en-US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K+ 6.3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marR="0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  The client is a risk of _</a:t>
            </a:r>
            <a:r>
              <a:rPr lang="en-US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seizures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as evidenced by </a:t>
            </a:r>
            <a:r>
              <a:rPr lang="en-US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122, confusion, headache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The client is a risk of _</a:t>
            </a:r>
            <a:r>
              <a:rPr lang="en-US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worsening resp distress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as evidenced by  </a:t>
            </a:r>
            <a:r>
              <a:rPr lang="en-US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bibasilar crackles, SaO2 93,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12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497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multiple choice form with black text&#10;&#10;Description automatically generated">
            <a:extLst>
              <a:ext uri="{FF2B5EF4-FFF2-40B4-BE49-F238E27FC236}">
                <a16:creationId xmlns:a16="http://schemas.microsoft.com/office/drawing/2014/main" id="{2AF52A9A-BB99-5DA8-29DE-554A6A259F38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328612" y="328613"/>
            <a:ext cx="11863387" cy="6529387"/>
          </a:xfrm>
        </p:spPr>
      </p:pic>
    </p:spTree>
    <p:extLst>
      <p:ext uri="{BB962C8B-B14F-4D97-AF65-F5344CB8AC3E}">
        <p14:creationId xmlns:p14="http://schemas.microsoft.com/office/powerpoint/2010/main" val="48883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multiple choice&#10;&#10;Description automatically generated">
            <a:extLst>
              <a:ext uri="{FF2B5EF4-FFF2-40B4-BE49-F238E27FC236}">
                <a16:creationId xmlns:a16="http://schemas.microsoft.com/office/drawing/2014/main" id="{2897C7D1-65C0-988C-0D36-E67A69C059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708" y="585789"/>
            <a:ext cx="12031599" cy="6177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671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9133E-B122-3D6F-0EEF-EB49CBCE0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3" y="3752849"/>
            <a:ext cx="3290887" cy="245268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/>
              <a:t>At 2000, the continuous ECG notes the following:</a:t>
            </a:r>
          </a:p>
        </p:txBody>
      </p:sp>
      <p:pic>
        <p:nvPicPr>
          <p:cNvPr id="8" name="Content Placeholder 7" descr="A graph showing a heartbeat&#10;&#10;Description automatically generated">
            <a:extLst>
              <a:ext uri="{FF2B5EF4-FFF2-40B4-BE49-F238E27FC236}">
                <a16:creationId xmlns:a16="http://schemas.microsoft.com/office/drawing/2014/main" id="{3817D44D-6C78-A1C6-599E-4A324A01AF6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t="9042" b="10866"/>
          <a:stretch/>
        </p:blipFill>
        <p:spPr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3248AA6-BD67-DEF8-D95A-B89739FAAD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23982" y="3752850"/>
            <a:ext cx="7485413" cy="245268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514350"/>
            <a:r>
              <a:rPr lang="en-US" sz="1800"/>
              <a:t>What is the rhythm?</a:t>
            </a:r>
          </a:p>
          <a:p>
            <a:pPr marL="514350"/>
            <a:r>
              <a:rPr lang="en-US" sz="1800"/>
              <a:t>List 4 interventions in priority order to treat the rhythm noted.</a:t>
            </a:r>
          </a:p>
          <a:p>
            <a:pPr marL="971550" lvl="1"/>
            <a:r>
              <a:rPr lang="en-US" sz="1800"/>
              <a:t>___</a:t>
            </a:r>
          </a:p>
          <a:p>
            <a:pPr marL="971550" lvl="1"/>
            <a:r>
              <a:rPr lang="en-US" sz="1800"/>
              <a:t>___</a:t>
            </a:r>
          </a:p>
          <a:p>
            <a:pPr marL="971550" lvl="1"/>
            <a:r>
              <a:rPr lang="en-US" sz="1800"/>
              <a:t>___</a:t>
            </a:r>
          </a:p>
          <a:p>
            <a:pPr marL="971550" lvl="1"/>
            <a:r>
              <a:rPr lang="en-US" sz="1800"/>
              <a:t>___</a:t>
            </a:r>
          </a:p>
          <a:p>
            <a:pPr marL="971550" lvl="1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54814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9133E-B122-3D6F-0EEF-EB49CBCE0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3" y="3752849"/>
            <a:ext cx="3290887" cy="245268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/>
              <a:t>At 2000, the continuous ECG notes the following:</a:t>
            </a:r>
          </a:p>
        </p:txBody>
      </p:sp>
      <p:pic>
        <p:nvPicPr>
          <p:cNvPr id="8" name="Content Placeholder 7" descr="A graph showing a heartbeat&#10;&#10;Description automatically generated">
            <a:extLst>
              <a:ext uri="{FF2B5EF4-FFF2-40B4-BE49-F238E27FC236}">
                <a16:creationId xmlns:a16="http://schemas.microsoft.com/office/drawing/2014/main" id="{7DDF6D6B-0C3E-3798-81F0-893C93A4722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t="9042" b="10866"/>
          <a:stretch/>
        </p:blipFill>
        <p:spPr>
          <a:xfrm>
            <a:off x="20" y="11"/>
            <a:ext cx="12191980" cy="2844790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3248AA6-BD67-DEF8-D95A-B89739FAAD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356976" y="2728685"/>
            <a:ext cx="8354012" cy="3933371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514350"/>
            <a:r>
              <a:rPr lang="en-US" sz="2000" dirty="0"/>
              <a:t>What is the rhythm? sinus rhythm with peaked T waves (can’t assess rate). </a:t>
            </a:r>
          </a:p>
          <a:p>
            <a:pPr marL="514350"/>
            <a:r>
              <a:rPr lang="en-US" sz="2000" dirty="0"/>
              <a:t>List 4 interventions in priority order to treat the rhythm noted.</a:t>
            </a:r>
          </a:p>
          <a:p>
            <a:pPr marL="971550" lvl="1"/>
            <a:r>
              <a:rPr lang="en-US" sz="2000" dirty="0"/>
              <a:t>___calcium gluconate (or calcium chloride)-</a:t>
            </a:r>
            <a:r>
              <a:rPr lang="en-US" sz="2000" dirty="0">
                <a:solidFill>
                  <a:srgbClr val="FF0000"/>
                </a:solidFill>
              </a:rPr>
              <a:t>protects heart from cardiac arrest. </a:t>
            </a:r>
            <a:endParaRPr lang="en-US" sz="2000" dirty="0"/>
          </a:p>
          <a:p>
            <a:pPr marL="971550" lvl="1"/>
            <a:r>
              <a:rPr lang="en-US" sz="2000" dirty="0"/>
              <a:t>___regular insulin IV with dextrose 50% </a:t>
            </a:r>
            <a:r>
              <a:rPr lang="en-US" sz="2000" dirty="0">
                <a:solidFill>
                  <a:srgbClr val="FF0000"/>
                </a:solidFill>
              </a:rPr>
              <a:t>insulin carries K+ into cell in exchange for Na+</a:t>
            </a:r>
            <a:endParaRPr lang="en-US" sz="2000" dirty="0"/>
          </a:p>
          <a:p>
            <a:pPr marL="971550" lvl="1"/>
            <a:r>
              <a:rPr lang="en-US" sz="2000" dirty="0"/>
              <a:t>___ salbutamol/albuterol-</a:t>
            </a:r>
            <a:r>
              <a:rPr lang="en-US" sz="2000" dirty="0">
                <a:solidFill>
                  <a:srgbClr val="FF0000"/>
                </a:solidFill>
              </a:rPr>
              <a:t>Also stimulates Na/K+ pump</a:t>
            </a:r>
            <a:endParaRPr lang="en-US" sz="2000" dirty="0"/>
          </a:p>
          <a:p>
            <a:pPr marL="971550" lvl="1"/>
            <a:r>
              <a:rPr lang="en-US" sz="2000" dirty="0"/>
              <a:t>___sodium bicarbonate IV (if acidosis present) </a:t>
            </a:r>
            <a:r>
              <a:rPr lang="en-US" sz="2000" dirty="0">
                <a:solidFill>
                  <a:srgbClr val="FF0000"/>
                </a:solidFill>
              </a:rPr>
              <a:t>Exchanges K+ for H+</a:t>
            </a:r>
            <a:endParaRPr lang="en-US" sz="2000" dirty="0"/>
          </a:p>
          <a:p>
            <a:pPr marL="971550" lvl="1"/>
            <a:r>
              <a:rPr lang="en-US" sz="2000" dirty="0"/>
              <a:t>-----furosemide IV- </a:t>
            </a:r>
            <a:r>
              <a:rPr lang="en-US" sz="2000" dirty="0">
                <a:solidFill>
                  <a:srgbClr val="FF0000"/>
                </a:solidFill>
              </a:rPr>
              <a:t>may help to lower K+  Loop diuretics still used in stages 4 and 5 CKD</a:t>
            </a:r>
            <a:endParaRPr lang="en-US" sz="2000" dirty="0"/>
          </a:p>
          <a:p>
            <a:pPr marL="971550" lvl="1"/>
            <a:r>
              <a:rPr lang="en-US" sz="2000" dirty="0"/>
              <a:t>___sodium polystyrene (</a:t>
            </a:r>
            <a:r>
              <a:rPr lang="en-US" sz="2000" dirty="0" err="1"/>
              <a:t>kayexylate</a:t>
            </a:r>
            <a:r>
              <a:rPr lang="en-US" sz="2000" dirty="0"/>
              <a:t>) po </a:t>
            </a:r>
            <a:r>
              <a:rPr lang="en-US" sz="2000" dirty="0">
                <a:solidFill>
                  <a:srgbClr val="FF0000"/>
                </a:solidFill>
              </a:rPr>
              <a:t>Exchanges Na for K+ in intestines. Benefit- removes K+ from the body. Downside- not fast.  Need working gut. </a:t>
            </a:r>
            <a:endParaRPr lang="en-US" sz="2000" dirty="0"/>
          </a:p>
          <a:p>
            <a:pPr marL="971550" lvl="1"/>
            <a:r>
              <a:rPr lang="en-US" sz="2000" dirty="0"/>
              <a:t>___  emergent hemodialysis- </a:t>
            </a:r>
            <a:r>
              <a:rPr lang="en-US" sz="2000" dirty="0">
                <a:solidFill>
                  <a:srgbClr val="FF0000"/>
                </a:solidFill>
              </a:rPr>
              <a:t>Yes- removes K+ but you need central line/ </a:t>
            </a:r>
            <a:endParaRPr lang="en-US" sz="2000" dirty="0"/>
          </a:p>
          <a:p>
            <a:pPr marL="971550" lvl="1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61844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B07F9-C656-E346-28BF-66C6388FD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435224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determined that the patient requires emergency hemodialysis. A temporary vascular access device has been placed via the internal jugular for emergent dialysis. Her first treatment takes place in her hospital room with a portable machine but she will later need ongoing dialysis when her condition stabilizes. 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F996852-6933-AC51-0C68-D42EB514B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00349"/>
            <a:ext cx="10515600" cy="33766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List at least two indications for emergent hemodialysis:</a:t>
            </a:r>
          </a:p>
          <a:p>
            <a:pPr marL="0" indent="0">
              <a:buNone/>
            </a:pPr>
            <a:r>
              <a:rPr lang="en-US" dirty="0"/>
              <a:t>1.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</a:t>
            </a:r>
          </a:p>
        </p:txBody>
      </p:sp>
    </p:spTree>
    <p:extLst>
      <p:ext uri="{BB962C8B-B14F-4D97-AF65-F5344CB8AC3E}">
        <p14:creationId xmlns:p14="http://schemas.microsoft.com/office/powerpoint/2010/main" val="26151080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B07F9-C656-E346-28BF-66C6388FD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435224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determined that the patient requires emergency hemodialysis. A temporary vascular access device has been placed via the internal jugular for emergent dialysis. Her first treatment takes place in her hospital room with a portable machine but she will later need ongoing dialysis when her condition stabilizes. </a:t>
            </a:r>
            <a:br>
              <a:rPr lang="en-US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 indications for emergent hemodialysis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F996852-6933-AC51-0C68-D42EB514B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00349"/>
            <a:ext cx="10515600" cy="337661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/>
              <a:t>A- Acidosis – Severe metabolic acidosis</a:t>
            </a:r>
          </a:p>
          <a:p>
            <a:pPr marL="514350" indent="-514350">
              <a:buAutoNum type="arabicPeriod"/>
            </a:pPr>
            <a:r>
              <a:rPr lang="en-US" dirty="0">
                <a:highlight>
                  <a:srgbClr val="FFFF00"/>
                </a:highlight>
              </a:rPr>
              <a:t>E- Electrolyte disorders most often hyperkalemia</a:t>
            </a:r>
          </a:p>
          <a:p>
            <a:pPr marL="514350" indent="-514350">
              <a:buAutoNum type="arabicPeriod"/>
            </a:pPr>
            <a:r>
              <a:rPr lang="en-US" dirty="0"/>
              <a:t>I- Intoxication- methanol, ethylene </a:t>
            </a:r>
            <a:r>
              <a:rPr lang="en-US" dirty="0" err="1"/>
              <a:t>gylcol</a:t>
            </a:r>
            <a:r>
              <a:rPr lang="en-US" dirty="0"/>
              <a:t>, lithium, salicylates</a:t>
            </a:r>
          </a:p>
          <a:p>
            <a:pPr marL="514350" indent="-514350">
              <a:buAutoNum type="arabicPeriod"/>
            </a:pPr>
            <a:r>
              <a:rPr lang="en-US" dirty="0">
                <a:highlight>
                  <a:srgbClr val="FFFF00"/>
                </a:highlight>
              </a:rPr>
              <a:t>O- Overload of volume</a:t>
            </a:r>
          </a:p>
          <a:p>
            <a:pPr marL="514350" indent="-514350">
              <a:buAutoNum type="arabicPeriod"/>
            </a:pPr>
            <a:r>
              <a:rPr lang="en-US" dirty="0"/>
              <a:t>U- uremia causing pericarditis, encephalopathy,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2552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F76FE-BA9A-6F4E-0757-FDCAD13EC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Ms. G is stabilized and discharge teaching is initiated. Which of the following topics should be included in the discharge instructions? 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CBECB-B4AE-C97B-75DE-10D2F27E4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Try to keep your blood glucose within the target range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 your medications as prescribed.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 ibuprofen rather than acetaminophen for mild pain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 salt in your diet by using salt substitutes.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your provider with worsening swelling in your arms or feet or trouble breathing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smoke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else should be included in the instructions? Diet?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medications do you anticipate the patient will be discharged to home?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265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F76FE-BA9A-6F4E-0757-FDCAD13EC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Ms. G is stabilized and discharge teaching is initiated. Which of the following topics should be included in the discharge instructions? 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CBECB-B4AE-C97B-75DE-10D2F27E4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Try to keep your blood glucose within the target range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 your medications as prescribed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 ibuprofen rather than acetaminophen for mild pain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 salt in your diet by using salt substitutes.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your provider with worsening swelling in your arms or feet or trouble breathing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smoke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endParaRPr lang="en-US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else? 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https://www.saintlukeskc.org/health-library/discharge-instructions-chronic-kidney-disease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Diet</a:t>
            </a:r>
            <a:endParaRPr lang="en-US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10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69D67-C698-DEB4-1110-9EE09CBDA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0508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R. G. is a 64-year-old female patient admitted to the emergency department. 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PMH: R. G. Type 2 diabetes, HTN, Chronic Kidney disease. Her last eGFR was checked 6 month ago and was 35 mL/min/1.73m2. 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80BA-8811-4614-A6F7-4AD540A9E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7719"/>
            <a:ext cx="10515600" cy="4039244"/>
          </a:xfrm>
        </p:spPr>
        <p:txBody>
          <a:bodyPr>
            <a:no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1600: Admission note: 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Neuro: Client confused and lethargic, disoriented x3.  c/o headache. Moving all extremities equally with normal strength.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CV-  BP 198/100 HR 90. All pulses 4+  .   3+ pretibial pitting edema.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Respiratory: Resp 18/min. SaO2 93% on room air. Breath sounds- bibasilar crackles.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Abdomen: soft, hypoactive bowel sounds all 4 quadrants.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Integumentary: Skin dry. c/o itching</a:t>
            </a:r>
          </a:p>
          <a:p>
            <a:pPr marL="0" indent="0"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GU: Urine output- none since admission 4 hours ago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4785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lowchart: Document 15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8D46F-D1C0-B177-B62C-1B24F8937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What additional dietary instructions should be provided?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9431F72-9385-0A26-4BFC-2E3BB38D26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0025233"/>
              </p:ext>
            </p:extLst>
          </p:nvPr>
        </p:nvGraphicFramePr>
        <p:xfrm>
          <a:off x="4086225" y="1"/>
          <a:ext cx="7467599" cy="7279774"/>
        </p:xfrm>
        <a:graphic>
          <a:graphicData uri="http://schemas.openxmlformats.org/drawingml/2006/table">
            <a:tbl>
              <a:tblPr>
                <a:solidFill>
                  <a:schemeClr val="bg1"/>
                </a:solidFill>
                <a:tableStyleId>{5C22544A-7EE6-4342-B048-85BDC9FD1C3A}</a:tableStyleId>
              </a:tblPr>
              <a:tblGrid>
                <a:gridCol w="3483857">
                  <a:extLst>
                    <a:ext uri="{9D8B030D-6E8A-4147-A177-3AD203B41FA5}">
                      <a16:colId xmlns:a16="http://schemas.microsoft.com/office/drawing/2014/main" val="212683526"/>
                    </a:ext>
                  </a:extLst>
                </a:gridCol>
                <a:gridCol w="2157326">
                  <a:extLst>
                    <a:ext uri="{9D8B030D-6E8A-4147-A177-3AD203B41FA5}">
                      <a16:colId xmlns:a16="http://schemas.microsoft.com/office/drawing/2014/main" val="3127055376"/>
                    </a:ext>
                  </a:extLst>
                </a:gridCol>
                <a:gridCol w="1826416">
                  <a:extLst>
                    <a:ext uri="{9D8B030D-6E8A-4147-A177-3AD203B41FA5}">
                      <a16:colId xmlns:a16="http://schemas.microsoft.com/office/drawing/2014/main" val="768421850"/>
                    </a:ext>
                  </a:extLst>
                </a:gridCol>
              </a:tblGrid>
              <a:tr h="4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choose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avoid</a:t>
                      </a:r>
                      <a:endParaRPr lang="en-US" sz="1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4531370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pasta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9745545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noodles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2261095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milk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6561533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tortillas</a:t>
                      </a:r>
                      <a:endParaRPr lang="en-US" sz="1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6216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oranges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8843372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spinach</a:t>
                      </a:r>
                      <a:endParaRPr lang="en-US" sz="1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8460851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tomatoes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6721800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broccoli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0581092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peanut butter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3254851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Cola drinks</a:t>
                      </a: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1856582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beans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8247929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salty snacks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9111658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lean meat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3801546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eggs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7717036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canned soup</a:t>
                      </a:r>
                      <a:endParaRPr lang="en-US" sz="1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7957571"/>
                  </a:ext>
                </a:extLst>
              </a:tr>
              <a:tr h="28872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0065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63797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lowchart: Document 15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8D46F-D1C0-B177-B62C-1B24F8937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What additional dietary instructions should be provided?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9431F72-9385-0A26-4BFC-2E3BB38D26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5145950"/>
              </p:ext>
            </p:extLst>
          </p:nvPr>
        </p:nvGraphicFramePr>
        <p:xfrm>
          <a:off x="4086225" y="1"/>
          <a:ext cx="7467599" cy="7279774"/>
        </p:xfrm>
        <a:graphic>
          <a:graphicData uri="http://schemas.openxmlformats.org/drawingml/2006/table">
            <a:tbl>
              <a:tblPr>
                <a:solidFill>
                  <a:schemeClr val="bg1"/>
                </a:solidFill>
                <a:tableStyleId>{5C22544A-7EE6-4342-B048-85BDC9FD1C3A}</a:tableStyleId>
              </a:tblPr>
              <a:tblGrid>
                <a:gridCol w="3483857">
                  <a:extLst>
                    <a:ext uri="{9D8B030D-6E8A-4147-A177-3AD203B41FA5}">
                      <a16:colId xmlns:a16="http://schemas.microsoft.com/office/drawing/2014/main" val="212683526"/>
                    </a:ext>
                  </a:extLst>
                </a:gridCol>
                <a:gridCol w="2157326">
                  <a:extLst>
                    <a:ext uri="{9D8B030D-6E8A-4147-A177-3AD203B41FA5}">
                      <a16:colId xmlns:a16="http://schemas.microsoft.com/office/drawing/2014/main" val="3127055376"/>
                    </a:ext>
                  </a:extLst>
                </a:gridCol>
                <a:gridCol w="1826416">
                  <a:extLst>
                    <a:ext uri="{9D8B030D-6E8A-4147-A177-3AD203B41FA5}">
                      <a16:colId xmlns:a16="http://schemas.microsoft.com/office/drawing/2014/main" val="768421850"/>
                    </a:ext>
                  </a:extLst>
                </a:gridCol>
              </a:tblGrid>
              <a:tr h="4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choose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avoid</a:t>
                      </a:r>
                      <a:endParaRPr lang="en-US" sz="1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4531370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pasta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9745545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noodles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2261095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milk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6561533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tortillas</a:t>
                      </a:r>
                      <a:endParaRPr lang="en-US" sz="1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6216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oranges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8843372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spinach</a:t>
                      </a:r>
                      <a:endParaRPr lang="en-US" sz="1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8460851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tomatoes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6721800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broccoli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0581092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peanut butter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3254851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Cola soft drinks</a:t>
                      </a: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1856582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beans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8247929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salty snacks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9111658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lean meat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3801546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eggs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7717036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canned soup</a:t>
                      </a:r>
                      <a:endParaRPr lang="en-US" sz="1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 x</a:t>
                      </a:r>
                      <a:endParaRPr lang="en-US" sz="1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7957571"/>
                  </a:ext>
                </a:extLst>
              </a:tr>
              <a:tr h="288727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30" marR="9472" marT="69331" marB="6933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0065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25647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45A01-11AD-F766-8F2F-AAF70FCD4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en-US" sz="4000"/>
              <a:t>Medication management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424BE2-1846-3F05-2865-36DAC58BE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2" y="2743200"/>
            <a:ext cx="4646905" cy="3613149"/>
          </a:xfrm>
        </p:spPr>
        <p:txBody>
          <a:bodyPr anchor="ctr">
            <a:normAutofit/>
          </a:bodyPr>
          <a:lstStyle/>
          <a:p>
            <a:pPr marL="514350" indent="-514350">
              <a:buAutoNum type="arabicPeriod"/>
            </a:pPr>
            <a:r>
              <a:rPr lang="en-US" sz="2000"/>
              <a:t>Antihypertensives- usually ACE-I or angiotensin II receptor blockers</a:t>
            </a:r>
          </a:p>
          <a:p>
            <a:pPr marL="514350" indent="-514350">
              <a:buAutoNum type="arabicPeriod"/>
            </a:pPr>
            <a:r>
              <a:rPr lang="en-US" sz="2000"/>
              <a:t>Diuretic- loop (furosemide, bumetanide, torsemide)</a:t>
            </a:r>
          </a:p>
          <a:p>
            <a:pPr marL="514350" indent="-514350">
              <a:buAutoNum type="arabicPeriod"/>
            </a:pPr>
            <a:r>
              <a:rPr lang="en-US" sz="2000"/>
              <a:t>Erythropoetin</a:t>
            </a:r>
          </a:p>
          <a:p>
            <a:pPr marL="514350" indent="-514350">
              <a:buAutoNum type="arabicPeriod"/>
            </a:pPr>
            <a:r>
              <a:rPr lang="en-US" sz="2000"/>
              <a:t>Phosphate binders-Calcium acetate, Sevelamer</a:t>
            </a:r>
          </a:p>
          <a:p>
            <a:pPr marL="514350" indent="-514350">
              <a:buAutoNum type="arabicPeriod"/>
            </a:pPr>
            <a:r>
              <a:rPr lang="en-US" sz="2000"/>
              <a:t>Calcium/Vit D supplement</a:t>
            </a:r>
          </a:p>
          <a:p>
            <a:pPr marL="0" indent="0">
              <a:buNone/>
            </a:pPr>
            <a:endParaRPr lang="en-US" sz="2000"/>
          </a:p>
        </p:txBody>
      </p:sp>
      <p:pic>
        <p:nvPicPr>
          <p:cNvPr id="6" name="Picture 5" descr="Close-up unopened pill packets">
            <a:extLst>
              <a:ext uri="{FF2B5EF4-FFF2-40B4-BE49-F238E27FC236}">
                <a16:creationId xmlns:a16="http://schemas.microsoft.com/office/drawing/2014/main" id="{2C2D8BB8-90EC-DB08-CE6D-2AC5B0A911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771" r="17719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286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69D67-C698-DEB4-1110-9EE09CBDA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R. G. is a 64-year-old female patient admitted to the emergency department. 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PMH: R. G. Type 2 diabetes, HTN, Chronic Kidney disease. Her last eGFR was checked 6 month ago and was 35 mL/min/1.73m2. 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80BA-8811-4614-A6F7-4AD540A9E71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1600: Admission note: 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Neuro: Client confused and lethargic, disoriented x3.  c/o headache. Moving all extremities equally with normal strength.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CV-  BP 198/100 HR 90. All pulses 4+  .   3+ pretibial pitting edema.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Respiratory: Resp 18/min. SaO2 93% on room air. Breath sounds- bibasilar crackles.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Abdomen: soft, hypoactive bowel sounds all 4 quadrants.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Integumentary: Skin dry. c/o itching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GU: Urine output- none since admission 4 hours ago</a:t>
            </a:r>
            <a:r>
              <a:rPr lang="en-US" sz="2000" dirty="0">
                <a:effectLst/>
              </a:rPr>
              <a:t> </a:t>
            </a:r>
            <a:endParaRPr lang="en-US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5C5291-0FBA-2856-9FFD-5F6BFB79D2D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Recognize cues: 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Which of the following 5 assessment findings requires immediate follow-up? Select all that apply (highlight)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Confused, disoriented, lethargic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c/o headache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Type 2 diabetes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Hypoactive bowel sounds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Bibasilar crackles,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SaO2 93%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BP 198/100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Pitting edema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Respiration 18/min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353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69D67-C698-DEB4-1110-9EE09CBDA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R. G. is a 64-year-old female patient admitted to the emergency department. 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PMH: R. G. Type 2 diabetes, HTN, Chronic Kidney disease. Her last eGFR was checked 6 month ago and was 35 mL/min/1.73m2. 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80BA-8811-4614-A6F7-4AD540A9E71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1600: Admission note: 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Neuro: Client confused and lethargic, disoriented x3.  c/o headache. Moving all extremities equally with normal strength.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CV-  BP 198/100 HR 90. All pulses 4+  .   3+ pretibial pitting edema.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Respiratory: Resp 18/min. SaO2 93% on room air. Breath sounds- bibasilar crackles.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Abdomen: soft, hypoactive bowel sounds all 4 quadrants.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Integumentary: Skin dry. c/o itching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GU: Urine output- none since admission 4 hours ago</a:t>
            </a:r>
            <a:r>
              <a:rPr lang="en-US" sz="2000" dirty="0">
                <a:effectLst/>
              </a:rPr>
              <a:t> </a:t>
            </a:r>
            <a:endParaRPr lang="en-US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5C5291-0FBA-2856-9FFD-5F6BFB79D2D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Recognize cues: 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Which of the following 5 assessment findings requires immediate follow-up? Select all that apply (highlight)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Confused, disoriented, lethargic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c/o headache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Type 2 diabetes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Hypoactive bowel sounds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Bibasilar crackles,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SaO2 93%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BP 198/100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Pitting edema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Respiration 18/min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655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27D2FD4-C019-F15A-AA72-EC40AF116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Labs are drawn. Which two lab findings require immediate follow up?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3E970D0-B722-9B62-D491-229944736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85975"/>
            <a:ext cx="10515600" cy="4090988"/>
          </a:xfrm>
        </p:spPr>
        <p:txBody>
          <a:bodyPr/>
          <a:lstStyle/>
          <a:p>
            <a:pPr marL="40005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Hgb: 8.6 (14-17.5 gm/dl) </a:t>
            </a:r>
          </a:p>
          <a:p>
            <a:pPr marL="40005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Platelets: 92,000/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mcL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(150,000-450,000/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mcL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40005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BUN: 32 mg/dL (6-24 mg/dl)</a:t>
            </a:r>
          </a:p>
          <a:p>
            <a:pPr marL="40005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Cr: 3.8 mg/dL, (0.74-1.35)</a:t>
            </a:r>
          </a:p>
          <a:p>
            <a:pPr marL="40005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Na: 122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mEq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/L, (135-145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mEq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/L)</a:t>
            </a:r>
          </a:p>
          <a:p>
            <a:pPr marL="40005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K: 6.3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mEq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/L,   (3.5-5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mEq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/L)</a:t>
            </a:r>
          </a:p>
          <a:p>
            <a:pPr marL="40005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Glucose: 168 mg/dL. (70-100 mg/dl)</a:t>
            </a:r>
          </a:p>
          <a:p>
            <a:pPr marL="40005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534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27D2FD4-C019-F15A-AA72-EC40AF116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Labs are drawn. Which two lab findings require immediate follow up?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3E970D0-B722-9B62-D491-229944736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85975"/>
            <a:ext cx="10515600" cy="4090988"/>
          </a:xfrm>
        </p:spPr>
        <p:txBody>
          <a:bodyPr/>
          <a:lstStyle/>
          <a:p>
            <a:pPr marL="40005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Hgb: 8.6 (14-17.5 gm/dl) </a:t>
            </a:r>
          </a:p>
          <a:p>
            <a:pPr marL="40005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Platelets: 92,000/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mcL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(150,000-450,000/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mcL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40005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BUN: 32 mg/dL (6-24 mg/dl)</a:t>
            </a:r>
          </a:p>
          <a:p>
            <a:pPr marL="40005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Cr: 3.8 mg/dL, (0.74-1.35)</a:t>
            </a:r>
          </a:p>
          <a:p>
            <a:pPr marL="40005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Na: 122 </a:t>
            </a:r>
            <a:r>
              <a:rPr lang="en-US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mEq</a:t>
            </a:r>
            <a:r>
              <a:rPr lang="en-US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/L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(135-145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mEq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/L)</a:t>
            </a:r>
          </a:p>
          <a:p>
            <a:pPr marL="40005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K: 6.3 </a:t>
            </a:r>
            <a:r>
              <a:rPr lang="en-US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mEq</a:t>
            </a:r>
            <a:r>
              <a:rPr lang="en-US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/L,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(3.5-5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mEq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/L)</a:t>
            </a:r>
          </a:p>
          <a:p>
            <a:pPr marL="40005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Glucose: 168 mg/dL. (70-100 mg/dl)</a:t>
            </a:r>
          </a:p>
          <a:p>
            <a:pPr marL="40005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892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C029A-4C7D-D442-A306-E68B4FB21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Analyze cues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Which of the following conditions could the client be experiencing? </a:t>
            </a:r>
            <a:r>
              <a:rPr lang="en-US" sz="2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all that apply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44479-523B-18D0-F2AC-508D1B07F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Diabetes insipidus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Worsening chronic kidney disease (CKD) with acute fluid overload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Hyperglycemic Hyperosmolar nonketotic syndrome (HHNS)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SIADH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Cerebral vascular accident (CVA)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246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03E1F-9C6D-9B74-752E-B7B53B1C4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Analyze cues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Which of the following conditions could the client be experiencing? </a:t>
            </a:r>
            <a:r>
              <a:rPr lang="en-US" sz="36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all that apply</a:t>
            </a:r>
            <a:endParaRPr lang="en-US" sz="36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E12EA9C-016F-355F-1AD6-89ECE3834F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7600931"/>
              </p:ext>
            </p:extLst>
          </p:nvPr>
        </p:nvGraphicFramePr>
        <p:xfrm>
          <a:off x="667657" y="2148114"/>
          <a:ext cx="11176001" cy="41946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84629">
                  <a:extLst>
                    <a:ext uri="{9D8B030D-6E8A-4147-A177-3AD203B41FA5}">
                      <a16:colId xmlns:a16="http://schemas.microsoft.com/office/drawing/2014/main" val="3483663519"/>
                    </a:ext>
                  </a:extLst>
                </a:gridCol>
                <a:gridCol w="1256218">
                  <a:extLst>
                    <a:ext uri="{9D8B030D-6E8A-4147-A177-3AD203B41FA5}">
                      <a16:colId xmlns:a16="http://schemas.microsoft.com/office/drawing/2014/main" val="2405620903"/>
                    </a:ext>
                  </a:extLst>
                </a:gridCol>
                <a:gridCol w="1256218">
                  <a:extLst>
                    <a:ext uri="{9D8B030D-6E8A-4147-A177-3AD203B41FA5}">
                      <a16:colId xmlns:a16="http://schemas.microsoft.com/office/drawing/2014/main" val="2255363662"/>
                    </a:ext>
                  </a:extLst>
                </a:gridCol>
                <a:gridCol w="1256218">
                  <a:extLst>
                    <a:ext uri="{9D8B030D-6E8A-4147-A177-3AD203B41FA5}">
                      <a16:colId xmlns:a16="http://schemas.microsoft.com/office/drawing/2014/main" val="991315622"/>
                    </a:ext>
                  </a:extLst>
                </a:gridCol>
                <a:gridCol w="1256218">
                  <a:extLst>
                    <a:ext uri="{9D8B030D-6E8A-4147-A177-3AD203B41FA5}">
                      <a16:colId xmlns:a16="http://schemas.microsoft.com/office/drawing/2014/main" val="2473539064"/>
                    </a:ext>
                  </a:extLst>
                </a:gridCol>
                <a:gridCol w="3566500">
                  <a:extLst>
                    <a:ext uri="{9D8B030D-6E8A-4147-A177-3AD203B41FA5}">
                      <a16:colId xmlns:a16="http://schemas.microsoft.com/office/drawing/2014/main" val="560016341"/>
                    </a:ext>
                  </a:extLst>
                </a:gridCol>
              </a:tblGrid>
              <a:tr h="60968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CHF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AKI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SIADH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CVA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CKD with Fluid overload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3043539"/>
                  </a:ext>
                </a:extLst>
              </a:tr>
              <a:tr h="58529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Bibasilar crackles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93527604"/>
                  </a:ext>
                </a:extLst>
              </a:tr>
              <a:tr h="58529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hyperkalemia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9703940"/>
                  </a:ext>
                </a:extLst>
              </a:tr>
              <a:tr h="58529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Na 122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8760522"/>
                  </a:ext>
                </a:extLst>
              </a:tr>
              <a:tr h="58529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SaO2 93%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265601"/>
                  </a:ext>
                </a:extLst>
              </a:tr>
              <a:tr h="124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confusion, disorientation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8905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290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C029A-4C7D-D442-A306-E68B4FB21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Analyze cues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Which of the following conditions could the client be experiencing? </a:t>
            </a:r>
            <a:r>
              <a:rPr lang="en-US" sz="2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all that apply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70D8032-76C2-A29E-532B-2736C5EFF2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7226432"/>
              </p:ext>
            </p:extLst>
          </p:nvPr>
        </p:nvGraphicFramePr>
        <p:xfrm>
          <a:off x="463463" y="1390389"/>
          <a:ext cx="11293110" cy="47491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11712">
                  <a:extLst>
                    <a:ext uri="{9D8B030D-6E8A-4147-A177-3AD203B41FA5}">
                      <a16:colId xmlns:a16="http://schemas.microsoft.com/office/drawing/2014/main" val="1356328317"/>
                    </a:ext>
                  </a:extLst>
                </a:gridCol>
                <a:gridCol w="1269381">
                  <a:extLst>
                    <a:ext uri="{9D8B030D-6E8A-4147-A177-3AD203B41FA5}">
                      <a16:colId xmlns:a16="http://schemas.microsoft.com/office/drawing/2014/main" val="1900390782"/>
                    </a:ext>
                  </a:extLst>
                </a:gridCol>
                <a:gridCol w="1269381">
                  <a:extLst>
                    <a:ext uri="{9D8B030D-6E8A-4147-A177-3AD203B41FA5}">
                      <a16:colId xmlns:a16="http://schemas.microsoft.com/office/drawing/2014/main" val="1458810329"/>
                    </a:ext>
                  </a:extLst>
                </a:gridCol>
                <a:gridCol w="1269381">
                  <a:extLst>
                    <a:ext uri="{9D8B030D-6E8A-4147-A177-3AD203B41FA5}">
                      <a16:colId xmlns:a16="http://schemas.microsoft.com/office/drawing/2014/main" val="1692881955"/>
                    </a:ext>
                  </a:extLst>
                </a:gridCol>
                <a:gridCol w="1269381">
                  <a:extLst>
                    <a:ext uri="{9D8B030D-6E8A-4147-A177-3AD203B41FA5}">
                      <a16:colId xmlns:a16="http://schemas.microsoft.com/office/drawing/2014/main" val="2478618450"/>
                    </a:ext>
                  </a:extLst>
                </a:gridCol>
                <a:gridCol w="3603874">
                  <a:extLst>
                    <a:ext uri="{9D8B030D-6E8A-4147-A177-3AD203B41FA5}">
                      <a16:colId xmlns:a16="http://schemas.microsoft.com/office/drawing/2014/main" val="488645393"/>
                    </a:ext>
                  </a:extLst>
                </a:gridCol>
              </a:tblGrid>
              <a:tr h="71978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CHF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AKI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SIADH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CVA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CKD with Fluid overload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03285545"/>
                  </a:ext>
                </a:extLst>
              </a:tr>
              <a:tr h="69099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Bibasilar crackles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x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x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4093675"/>
                  </a:ext>
                </a:extLst>
              </a:tr>
              <a:tr h="69099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hyperkalemia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x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x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0575145"/>
                  </a:ext>
                </a:extLst>
              </a:tr>
              <a:tr h="69099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Na 122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x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x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46854428"/>
                  </a:ext>
                </a:extLst>
              </a:tr>
              <a:tr h="69099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SaO2 93%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x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x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x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66017912"/>
                  </a:ext>
                </a:extLst>
              </a:tr>
              <a:tr h="126538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confusion, </a:t>
                      </a:r>
                    </a:p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disorientation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x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x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x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x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84476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965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1768</Words>
  <Application>Microsoft Macintosh PowerPoint</Application>
  <PresentationFormat>Widescreen</PresentationFormat>
  <Paragraphs>323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Renal Case Study- </vt:lpstr>
      <vt:lpstr>R. G. is a 64-year-old female patient admitted to the emergency department.   PMH: R. G. Type 2 diabetes, HTN, Chronic Kidney disease. Her last eGFR was checked 6 month ago and was 35 mL/min/1.73m2.    </vt:lpstr>
      <vt:lpstr>R. G. is a 64-year-old female patient admitted to the emergency department.   PMH: R. G. Type 2 diabetes, HTN, Chronic Kidney disease. Her last eGFR was checked 6 month ago and was 35 mL/min/1.73m2.    </vt:lpstr>
      <vt:lpstr>R. G. is a 64-year-old female patient admitted to the emergency department.   PMH: R. G. Type 2 diabetes, HTN, Chronic Kidney disease. Her last eGFR was checked 6 month ago and was 35 mL/min/1.73m2.    </vt:lpstr>
      <vt:lpstr>Labs are drawn. Which two lab findings require immediate follow up? </vt:lpstr>
      <vt:lpstr>Labs are drawn. Which two lab findings require immediate follow up? </vt:lpstr>
      <vt:lpstr>Analyze cues: Which of the following conditions could the client be experiencing? Select all that apply </vt:lpstr>
      <vt:lpstr>Analyze cues: Which of the following conditions could the client be experiencing? Select all that apply</vt:lpstr>
      <vt:lpstr>Analyze cues: Which of the following conditions could the client be experiencing? Select all that apply </vt:lpstr>
      <vt:lpstr>Prioritize hypotheses. (If the patient gets worse, what could happen?) </vt:lpstr>
      <vt:lpstr>Prioritize hypotheses. List top three problems</vt:lpstr>
      <vt:lpstr>PowerPoint Presentation</vt:lpstr>
      <vt:lpstr>PowerPoint Presentation</vt:lpstr>
      <vt:lpstr>At 2000, the continuous ECG notes the following:</vt:lpstr>
      <vt:lpstr>At 2000, the continuous ECG notes the following:</vt:lpstr>
      <vt:lpstr>It is determined that the patient requires emergency hemodialysis. A temporary vascular access device has been placed via the internal jugular for emergent dialysis. Her first treatment takes place in her hospital room with a portable machine but she will later need ongoing dialysis when her condition stabilizes.  </vt:lpstr>
      <vt:lpstr>It is determined that the patient requires emergency hemodialysis. A temporary vascular access device has been placed via the internal jugular for emergent dialysis. Her first treatment takes place in her hospital room with a portable machine but she will later need ongoing dialysis when her condition stabilizes.   List indications for emergent hemodialysis</vt:lpstr>
      <vt:lpstr>Ms. G is stabilized and discharge teaching is initiated. Which of the following topics should be included in the discharge instructions?    </vt:lpstr>
      <vt:lpstr>Ms. G is stabilized and discharge teaching is initiated. Which of the following topics should be included in the discharge instructions?    </vt:lpstr>
      <vt:lpstr>What additional dietary instructions should be provided? </vt:lpstr>
      <vt:lpstr>What additional dietary instructions should be provided? </vt:lpstr>
      <vt:lpstr>Medication management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Renal Case Study</dc:title>
  <dc:creator>Margaret Avallone</dc:creator>
  <cp:lastModifiedBy>Margaret Avallone</cp:lastModifiedBy>
  <cp:revision>2</cp:revision>
  <dcterms:created xsi:type="dcterms:W3CDTF">2023-10-19T09:39:50Z</dcterms:created>
  <dcterms:modified xsi:type="dcterms:W3CDTF">2023-12-16T11:17:54Z</dcterms:modified>
</cp:coreProperties>
</file>