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2"/>
  </p:notesMasterIdLst>
  <p:sldIdLst>
    <p:sldId id="257" r:id="rId2"/>
    <p:sldId id="337" r:id="rId3"/>
    <p:sldId id="343" r:id="rId4"/>
    <p:sldId id="346" r:id="rId5"/>
    <p:sldId id="344" r:id="rId6"/>
    <p:sldId id="345" r:id="rId7"/>
    <p:sldId id="270" r:id="rId8"/>
    <p:sldId id="348" r:id="rId9"/>
    <p:sldId id="349" r:id="rId10"/>
    <p:sldId id="364" r:id="rId11"/>
    <p:sldId id="274" r:id="rId12"/>
    <p:sldId id="275" r:id="rId13"/>
    <p:sldId id="359" r:id="rId14"/>
    <p:sldId id="328" r:id="rId15"/>
    <p:sldId id="350" r:id="rId16"/>
    <p:sldId id="351" r:id="rId17"/>
    <p:sldId id="353" r:id="rId18"/>
    <p:sldId id="360" r:id="rId19"/>
    <p:sldId id="352" r:id="rId20"/>
    <p:sldId id="278" r:id="rId21"/>
    <p:sldId id="293" r:id="rId22"/>
    <p:sldId id="304" r:id="rId23"/>
    <p:sldId id="355" r:id="rId24"/>
    <p:sldId id="280" r:id="rId25"/>
    <p:sldId id="377" r:id="rId26"/>
    <p:sldId id="339" r:id="rId27"/>
    <p:sldId id="282" r:id="rId28"/>
    <p:sldId id="285" r:id="rId29"/>
    <p:sldId id="286" r:id="rId30"/>
    <p:sldId id="287" r:id="rId31"/>
    <p:sldId id="378" r:id="rId32"/>
    <p:sldId id="342" r:id="rId33"/>
    <p:sldId id="294" r:id="rId34"/>
    <p:sldId id="379" r:id="rId35"/>
    <p:sldId id="295" r:id="rId36"/>
    <p:sldId id="296" r:id="rId37"/>
    <p:sldId id="297" r:id="rId38"/>
    <p:sldId id="298" r:id="rId39"/>
    <p:sldId id="299" r:id="rId40"/>
    <p:sldId id="305" r:id="rId41"/>
    <p:sldId id="356" r:id="rId42"/>
    <p:sldId id="361" r:id="rId43"/>
    <p:sldId id="362" r:id="rId44"/>
    <p:sldId id="306" r:id="rId45"/>
    <p:sldId id="357" r:id="rId46"/>
    <p:sldId id="320" r:id="rId47"/>
    <p:sldId id="358" r:id="rId48"/>
    <p:sldId id="321" r:id="rId49"/>
    <p:sldId id="331" r:id="rId50"/>
    <p:sldId id="313" r:id="rId51"/>
    <p:sldId id="322" r:id="rId52"/>
    <p:sldId id="315" r:id="rId53"/>
    <p:sldId id="316" r:id="rId54"/>
    <p:sldId id="323" r:id="rId55"/>
    <p:sldId id="333" r:id="rId56"/>
    <p:sldId id="334" r:id="rId57"/>
    <p:sldId id="363" r:id="rId58"/>
    <p:sldId id="335" r:id="rId59"/>
    <p:sldId id="324" r:id="rId60"/>
    <p:sldId id="386"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700"/>
  </p:normalViewPr>
  <p:slideViewPr>
    <p:cSldViewPr snapToGrid="0" snapToObjects="1">
      <p:cViewPr varScale="1">
        <p:scale>
          <a:sx n="97" d="100"/>
          <a:sy n="97" d="100"/>
        </p:scale>
        <p:origin x="6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A78C3-BE2B-C54C-B938-3F58331EDDF3}" type="datetimeFigureOut">
              <a:rPr lang="en-US" smtClean="0"/>
              <a:t>8/22/20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E6114-CC83-CA43-A6D7-247C5173D980}" type="slidenum">
              <a:rPr lang="en-US" smtClean="0"/>
              <a:t>‹#›</a:t>
            </a:fld>
            <a:endParaRPr lang="en-US"/>
          </a:p>
        </p:txBody>
      </p:sp>
    </p:spTree>
    <p:extLst>
      <p:ext uri="{BB962C8B-B14F-4D97-AF65-F5344CB8AC3E}">
        <p14:creationId xmlns:p14="http://schemas.microsoft.com/office/powerpoint/2010/main" val="329239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F66685-99F9-3C45-A834-92012CA4DF9A}" type="slidenum">
              <a:rPr lang="en-US" sz="1200"/>
              <a:pPr/>
              <a:t>1</a:t>
            </a:fld>
            <a:endParaRPr lang="en-US" sz="1200"/>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387" name="Rectangle 3"/>
          <p:cNvSpPr>
            <a:spLocks noGrp="1" noChangeArrowheads="1"/>
          </p:cNvSpPr>
          <p:nvPr>
            <p:ph type="body" idx="1"/>
          </p:nvPr>
        </p:nvSpPr>
        <p:spPr>
          <a:noFill/>
        </p:spPr>
        <p:txBody>
          <a:bodyPr/>
          <a:lstStyle/>
          <a:p>
            <a:pPr eaLnBrk="1" hangingPunct="1"/>
            <a:endParaRPr lang="en-US" spc="0" dirty="0"/>
          </a:p>
        </p:txBody>
      </p:sp>
    </p:spTree>
    <p:extLst>
      <p:ext uri="{BB962C8B-B14F-4D97-AF65-F5344CB8AC3E}">
        <p14:creationId xmlns:p14="http://schemas.microsoft.com/office/powerpoint/2010/main" val="3805850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EA20FCD-8EB5-AE48-8FD5-41C875543617}" type="slidenum">
              <a:rPr lang="en-US" sz="1200"/>
              <a:pPr/>
              <a:t>27</a:t>
            </a:fld>
            <a:endParaRPr lang="en-US" sz="1200"/>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19113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B966AD-9302-FC49-829D-6F6518155A17}" type="slidenum">
              <a:rPr lang="en-US" sz="1200"/>
              <a:pPr/>
              <a:t>29</a:t>
            </a:fld>
            <a:endParaRPr lang="en-US" sz="1200"/>
          </a:p>
        </p:txBody>
      </p:sp>
      <p:sp>
        <p:nvSpPr>
          <p:cNvPr id="22733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1683" name="Rectangle 1027"/>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58780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C8B8839-2201-E643-82A3-E24E81394C29}" type="slidenum">
              <a:rPr lang="en-US" sz="1200"/>
              <a:pPr/>
              <a:t>30</a:t>
            </a:fld>
            <a:endParaRPr lang="en-US" sz="1200"/>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373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27698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6A23C4-0AA6-E848-B507-BA3085E98FD9}" type="slidenum">
              <a:rPr lang="en-US" sz="1200"/>
              <a:pPr/>
              <a:t>31</a:t>
            </a:fld>
            <a:endParaRPr lang="en-US" sz="1200"/>
          </a:p>
        </p:txBody>
      </p:sp>
      <p:sp>
        <p:nvSpPr>
          <p:cNvPr id="192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499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165939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8E4D72-06D1-124D-A38A-1929C109E1C7}" type="slidenum">
              <a:rPr lang="en-US" sz="1200"/>
              <a:pPr/>
              <a:t>33</a:t>
            </a:fld>
            <a:endParaRPr lang="en-US" sz="1200"/>
          </a:p>
        </p:txBody>
      </p:sp>
      <p:sp>
        <p:nvSpPr>
          <p:cNvPr id="193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704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474257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8EB1D96-C9C9-404B-B698-17D0C78D3E56}" type="slidenum">
              <a:rPr lang="en-US" sz="1200"/>
              <a:pPr/>
              <a:t>35</a:t>
            </a:fld>
            <a:endParaRPr lang="en-US" sz="1200"/>
          </a:p>
        </p:txBody>
      </p:sp>
      <p:sp>
        <p:nvSpPr>
          <p:cNvPr id="22835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9091" name="Rectangle 1027"/>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920432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99317B-73B8-AC4B-A1CC-E0A9CEC39A54}" type="slidenum">
              <a:rPr lang="en-US" sz="1200"/>
              <a:pPr/>
              <a:t>39</a:t>
            </a:fld>
            <a:endParaRPr lang="en-US" sz="1200"/>
          </a:p>
        </p:txBody>
      </p:sp>
      <p:sp>
        <p:nvSpPr>
          <p:cNvPr id="194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421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80083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B7DEA3-5335-CD49-8E37-C88019C13878}" type="slidenum">
              <a:rPr lang="en-US" sz="1200"/>
              <a:pPr/>
              <a:t>40</a:t>
            </a:fld>
            <a:endParaRPr lang="en-US" sz="1200"/>
          </a:p>
        </p:txBody>
      </p:sp>
      <p:sp>
        <p:nvSpPr>
          <p:cNvPr id="230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649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4169798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11.3</a:t>
            </a:r>
            <a:r>
              <a:rPr lang="en-US" baseline="0" dirty="0"/>
              <a:t> ml/</a:t>
            </a:r>
            <a:r>
              <a:rPr lang="en-US" baseline="0" dirty="0" err="1"/>
              <a:t>hr</a:t>
            </a:r>
            <a:endParaRPr lang="en-US" dirty="0"/>
          </a:p>
        </p:txBody>
      </p:sp>
      <p:sp>
        <p:nvSpPr>
          <p:cNvPr id="4" name="Slide Number Placeholder 3"/>
          <p:cNvSpPr>
            <a:spLocks noGrp="1"/>
          </p:cNvSpPr>
          <p:nvPr>
            <p:ph type="sldNum" sz="quarter" idx="10"/>
          </p:nvPr>
        </p:nvSpPr>
        <p:spPr/>
        <p:txBody>
          <a:bodyPr/>
          <a:lstStyle/>
          <a:p>
            <a:fld id="{76EFA964-C494-A44D-8948-1DCA14DF73F5}" type="slidenum">
              <a:rPr lang="en-US" smtClean="0"/>
              <a:t>41</a:t>
            </a:fld>
            <a:endParaRPr lang="en-US"/>
          </a:p>
        </p:txBody>
      </p:sp>
    </p:spTree>
    <p:extLst>
      <p:ext uri="{BB962C8B-B14F-4D97-AF65-F5344CB8AC3E}">
        <p14:creationId xmlns:p14="http://schemas.microsoft.com/office/powerpoint/2010/main" val="1515935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F869DF0-F9FD-1B40-A491-8C6190A58E8F}" type="slidenum">
              <a:rPr lang="en-US" sz="1200"/>
              <a:pPr/>
              <a:t>44</a:t>
            </a:fld>
            <a:endParaRPr lang="en-US" sz="1200"/>
          </a:p>
        </p:txBody>
      </p:sp>
      <p:sp>
        <p:nvSpPr>
          <p:cNvPr id="23142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8547" name="Rectangle 1027"/>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23634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3CFE6F9-37EE-3448-80C1-E7E4F710C15E}" type="slidenum">
              <a:rPr lang="en-US" sz="1200"/>
              <a:pPr/>
              <a:t>7</a:t>
            </a:fld>
            <a:endParaRPr lang="en-US" sz="1200"/>
          </a:p>
        </p:txBody>
      </p:sp>
      <p:sp>
        <p:nvSpPr>
          <p:cNvPr id="18227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987" name="Rectangle 1027"/>
          <p:cNvSpPr>
            <a:spLocks noGrp="1" noChangeArrowheads="1"/>
          </p:cNvSpPr>
          <p:nvPr>
            <p:ph type="body" idx="1"/>
          </p:nvPr>
        </p:nvSpPr>
        <p:spPr>
          <a:noFill/>
        </p:spPr>
        <p:txBody>
          <a:bodyPr/>
          <a:lstStyle/>
          <a:p>
            <a:pPr eaLnBrk="1" hangingPunct="1"/>
            <a:r>
              <a:rPr lang="en-US"/>
              <a:t>u/o? </a:t>
            </a:r>
          </a:p>
        </p:txBody>
      </p:sp>
    </p:spTree>
    <p:extLst>
      <p:ext uri="{BB962C8B-B14F-4D97-AF65-F5344CB8AC3E}">
        <p14:creationId xmlns:p14="http://schemas.microsoft.com/office/powerpoint/2010/main" val="243738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259F0F-B0ED-2447-9FE2-EF567C9F56B9}" type="slidenum">
              <a:rPr lang="en-US" sz="1200"/>
              <a:pPr/>
              <a:t>46</a:t>
            </a:fld>
            <a:endParaRPr lang="en-US" sz="1200"/>
          </a:p>
        </p:txBody>
      </p:sp>
      <p:sp>
        <p:nvSpPr>
          <p:cNvPr id="24576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7219" name="Rectangle 1027"/>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406936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629FEB-9BF9-8044-A571-020D24E55893}" type="slidenum">
              <a:rPr lang="en-US" sz="1200"/>
              <a:pPr/>
              <a:t>48</a:t>
            </a:fld>
            <a:endParaRPr lang="en-US" sz="1200"/>
          </a:p>
        </p:txBody>
      </p:sp>
      <p:sp>
        <p:nvSpPr>
          <p:cNvPr id="246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926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499164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E39ADD-1CC5-1B4E-83D0-FC5C1C5FDFAA}" type="slidenum">
              <a:rPr lang="en-US" sz="1200"/>
              <a:pPr/>
              <a:t>50</a:t>
            </a:fld>
            <a:endParaRPr lang="en-US" sz="1200"/>
          </a:p>
        </p:txBody>
      </p:sp>
      <p:sp>
        <p:nvSpPr>
          <p:cNvPr id="238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288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760952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67EED0-7D01-8E41-8951-66D1BE7554C5}" type="slidenum">
              <a:rPr lang="en-US" sz="1200"/>
              <a:pPr/>
              <a:t>51</a:t>
            </a:fld>
            <a:endParaRPr lang="en-US" sz="1200"/>
          </a:p>
        </p:txBody>
      </p:sp>
      <p:sp>
        <p:nvSpPr>
          <p:cNvPr id="247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1315"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35170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96C2CE-6634-924C-9E0C-2F2271AE3495}" type="slidenum">
              <a:rPr lang="en-US" sz="1200"/>
              <a:pPr/>
              <a:t>52</a:t>
            </a:fld>
            <a:endParaRPr lang="en-US" sz="1200"/>
          </a:p>
        </p:txBody>
      </p:sp>
      <p:sp>
        <p:nvSpPr>
          <p:cNvPr id="240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697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231501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65969E-EC1A-1E41-9B49-C7F84222D5E1}" type="slidenum">
              <a:rPr lang="en-US" sz="1200"/>
              <a:pPr/>
              <a:t>53</a:t>
            </a:fld>
            <a:endParaRPr lang="en-US" sz="1200"/>
          </a:p>
        </p:txBody>
      </p:sp>
      <p:sp>
        <p:nvSpPr>
          <p:cNvPr id="24166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9027" name="Rectangle 1027"/>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015445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D9E1E07-C3C6-2747-B539-4736DCA0B016}" type="slidenum">
              <a:rPr lang="en-US" sz="1200"/>
              <a:pPr/>
              <a:t>54</a:t>
            </a:fld>
            <a:endParaRPr lang="en-US" sz="1200"/>
          </a:p>
        </p:txBody>
      </p:sp>
      <p:sp>
        <p:nvSpPr>
          <p:cNvPr id="256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36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738918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D00388-FDC1-9444-A9BF-6E975FB3253B}" type="slidenum">
              <a:rPr lang="en-US" sz="1200"/>
              <a:pPr/>
              <a:t>59</a:t>
            </a:fld>
            <a:endParaRPr lang="en-US" sz="1200"/>
          </a:p>
        </p:txBody>
      </p:sp>
      <p:sp>
        <p:nvSpPr>
          <p:cNvPr id="25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541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123494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68920AE-22E8-6548-A88B-A6F76EE7B548}" type="slidenum">
              <a:rPr lang="en-US" sz="1200"/>
              <a:pPr/>
              <a:t>60</a:t>
            </a:fld>
            <a:endParaRPr lang="en-US" sz="1200"/>
          </a:p>
        </p:txBody>
      </p:sp>
      <p:sp>
        <p:nvSpPr>
          <p:cNvPr id="258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745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91778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D0E83D-4473-3543-97DD-AD4BDCAFC408}" type="slidenum">
              <a:rPr lang="en-US" sz="1200"/>
              <a:pPr/>
              <a:t>11</a:t>
            </a:fld>
            <a:endParaRPr lang="en-US" sz="1200"/>
          </a:p>
        </p:txBody>
      </p:sp>
      <p:sp>
        <p:nvSpPr>
          <p:cNvPr id="25395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179" name="Rectangle 1027"/>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66314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CC4D177-7CC9-9540-AE1D-C27169B9538E}" type="slidenum">
              <a:rPr lang="en-US" sz="1200"/>
              <a:pPr/>
              <a:t>12</a:t>
            </a:fld>
            <a:endParaRPr lang="en-US" sz="1200"/>
          </a:p>
        </p:txBody>
      </p:sp>
      <p:sp>
        <p:nvSpPr>
          <p:cNvPr id="25497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227" name="Rectangle 1027"/>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12973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37AA686-C7C4-6A44-A314-B222831169C5}" type="slidenum">
              <a:rPr lang="en-US" sz="1200"/>
              <a:pPr/>
              <a:t>20</a:t>
            </a:fld>
            <a:endParaRPr lang="en-US" sz="1200"/>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632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74263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6A23C4-0AA6-E848-B507-BA3085E98FD9}" type="slidenum">
              <a:rPr lang="en-US" sz="1200"/>
              <a:pPr/>
              <a:t>21</a:t>
            </a:fld>
            <a:endParaRPr lang="en-US" sz="1200"/>
          </a:p>
        </p:txBody>
      </p:sp>
      <p:sp>
        <p:nvSpPr>
          <p:cNvPr id="192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499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298982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BEC78D-4C45-A84B-BE02-2C3591E0D30D}" type="slidenum">
              <a:rPr lang="en-US" sz="1200"/>
              <a:pPr/>
              <a:t>22</a:t>
            </a:fld>
            <a:endParaRPr lang="en-US" sz="1200"/>
          </a:p>
        </p:txBody>
      </p:sp>
      <p:sp>
        <p:nvSpPr>
          <p:cNvPr id="22937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4451" name="Rectangle 1027"/>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442824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F4BD5AA-2FAB-BB47-A75B-7B74545E7520}" type="slidenum">
              <a:rPr lang="en-US" sz="1200"/>
              <a:pPr/>
              <a:t>24</a:t>
            </a:fld>
            <a:endParaRPr lang="en-US" sz="1200"/>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041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66667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FA964-C494-A44D-8948-1DCA14DF73F5}" type="slidenum">
              <a:rPr lang="en-US" smtClean="0"/>
              <a:t>25</a:t>
            </a:fld>
            <a:endParaRPr lang="en-US"/>
          </a:p>
        </p:txBody>
      </p:sp>
    </p:spTree>
    <p:extLst>
      <p:ext uri="{BB962C8B-B14F-4D97-AF65-F5344CB8AC3E}">
        <p14:creationId xmlns:p14="http://schemas.microsoft.com/office/powerpoint/2010/main" val="1659404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8/22/20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8/22/20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survingsepsis.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b="1" dirty="0">
                <a:cs typeface="+mj-cs"/>
              </a:rPr>
              <a:t>SHOCK  Case Studies</a:t>
            </a:r>
            <a:endParaRPr lang="en-US" dirty="0">
              <a:cs typeface="+mj-cs"/>
            </a:endParaRPr>
          </a:p>
        </p:txBody>
      </p:sp>
      <p:sp>
        <p:nvSpPr>
          <p:cNvPr id="2051" name="Rectangle 3"/>
          <p:cNvSpPr>
            <a:spLocks noGrp="1" noChangeArrowheads="1"/>
          </p:cNvSpPr>
          <p:nvPr>
            <p:ph type="subTitle" idx="1"/>
          </p:nvPr>
        </p:nvSpPr>
        <p:spPr/>
        <p:txBody>
          <a:bodyPr>
            <a:normAutofit fontScale="70000" lnSpcReduction="20000"/>
          </a:bodyPr>
          <a:lstStyle/>
          <a:p>
            <a:pPr algn="ctr" eaLnBrk="1" hangingPunct="1">
              <a:defRPr/>
            </a:pPr>
            <a:r>
              <a:rPr lang="en-US" sz="2800" dirty="0"/>
              <a:t>Margaret Avallone DNP RN CCRN-K, CNE</a:t>
            </a:r>
          </a:p>
          <a:p>
            <a:pPr algn="ctr" eaLnBrk="1" hangingPunct="1">
              <a:defRPr/>
            </a:pPr>
            <a:r>
              <a:rPr lang="en-US" sz="2800" dirty="0"/>
              <a:t>Rutgers Complex Health and Illness</a:t>
            </a:r>
          </a:p>
        </p:txBody>
      </p:sp>
    </p:spTree>
    <p:extLst>
      <p:ext uri="{BB962C8B-B14F-4D97-AF65-F5344CB8AC3E}">
        <p14:creationId xmlns:p14="http://schemas.microsoft.com/office/powerpoint/2010/main" val="610637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IHI  Early Warning Scoring System to initiate Rapid Response Team: Criteria</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lvl="0"/>
            <a:r>
              <a:rPr lang="en-US" sz="2400" dirty="0"/>
              <a:t>Staff member is worried about the patient</a:t>
            </a:r>
          </a:p>
          <a:p>
            <a:pPr lvl="0"/>
            <a:r>
              <a:rPr lang="en-US" sz="2400" dirty="0"/>
              <a:t>Acute change in heart rate &lt;40 or &gt;130 </a:t>
            </a:r>
            <a:r>
              <a:rPr lang="en-US" sz="2400" dirty="0" err="1"/>
              <a:t>bpm</a:t>
            </a:r>
            <a:endParaRPr lang="en-US" sz="2400" dirty="0"/>
          </a:p>
          <a:p>
            <a:pPr lvl="0"/>
            <a:r>
              <a:rPr lang="en-US" sz="2400" dirty="0"/>
              <a:t>Acute change in systolic BP &lt;90 mmHg</a:t>
            </a:r>
          </a:p>
          <a:p>
            <a:pPr lvl="0"/>
            <a:r>
              <a:rPr lang="en-US" sz="2400" dirty="0"/>
              <a:t>Acute change in RR &lt;8 or &gt;28 per min or threatened airway</a:t>
            </a:r>
          </a:p>
          <a:p>
            <a:pPr lvl="0"/>
            <a:r>
              <a:rPr lang="en-US" sz="2400" dirty="0"/>
              <a:t>Acute change in saturation &lt;90% despite O2</a:t>
            </a:r>
          </a:p>
          <a:p>
            <a:pPr lvl="0"/>
            <a:r>
              <a:rPr lang="en-US" sz="2400" dirty="0"/>
              <a:t>Acute change in conscious state</a:t>
            </a:r>
          </a:p>
          <a:p>
            <a:pPr lvl="0"/>
            <a:r>
              <a:rPr lang="en-US" sz="2400" dirty="0"/>
              <a:t>Acute change in UO to &lt;50 ml in 4 hours</a:t>
            </a:r>
          </a:p>
          <a:p>
            <a:endParaRPr lang="en-US" dirty="0"/>
          </a:p>
        </p:txBody>
      </p:sp>
      <p:sp>
        <p:nvSpPr>
          <p:cNvPr id="4" name="Footer Placeholder 3"/>
          <p:cNvSpPr>
            <a:spLocks noGrp="1"/>
          </p:cNvSpPr>
          <p:nvPr>
            <p:ph type="ftr" sz="quarter" idx="11"/>
          </p:nvPr>
        </p:nvSpPr>
        <p:spPr/>
        <p:txBody>
          <a:bodyPr/>
          <a:lstStyle/>
          <a:p>
            <a:r>
              <a:rPr lang="en-US" dirty="0"/>
              <a:t>IHI Early Warning System and Rapid Response</a:t>
            </a:r>
          </a:p>
        </p:txBody>
      </p:sp>
    </p:spTree>
    <p:extLst>
      <p:ext uri="{BB962C8B-B14F-4D97-AF65-F5344CB8AC3E}">
        <p14:creationId xmlns:p14="http://schemas.microsoft.com/office/powerpoint/2010/main" val="5228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defRPr/>
            </a:pPr>
            <a:r>
              <a:rPr lang="en-US">
                <a:cs typeface="+mj-cs"/>
              </a:rPr>
              <a:t>Fluid Resuscitation</a:t>
            </a:r>
          </a:p>
        </p:txBody>
      </p:sp>
      <p:sp>
        <p:nvSpPr>
          <p:cNvPr id="251907" name="Rectangle 3"/>
          <p:cNvSpPr>
            <a:spLocks noGrp="1" noChangeArrowheads="1"/>
          </p:cNvSpPr>
          <p:nvPr>
            <p:ph idx="1"/>
          </p:nvPr>
        </p:nvSpPr>
        <p:spPr/>
        <p:txBody>
          <a:bodyPr/>
          <a:lstStyle/>
          <a:p>
            <a:pPr eaLnBrk="1" hangingPunct="1">
              <a:defRPr/>
            </a:pPr>
            <a:endParaRPr lang="en-US">
              <a:cs typeface="+mn-cs"/>
            </a:endParaRPr>
          </a:p>
        </p:txBody>
      </p:sp>
      <p:pic>
        <p:nvPicPr>
          <p:cNvPr id="49155" name="Picture 4" descr="SalineBagBI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457" y="1690688"/>
            <a:ext cx="10635343" cy="486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21592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eaLnBrk="1" hangingPunct="1">
              <a:defRPr/>
            </a:pPr>
            <a:r>
              <a:rPr lang="en-US">
                <a:cs typeface="+mj-cs"/>
              </a:rPr>
              <a:t>Blood and blood components</a:t>
            </a:r>
          </a:p>
        </p:txBody>
      </p:sp>
      <p:sp>
        <p:nvSpPr>
          <p:cNvPr id="252931" name="Rectangle 3"/>
          <p:cNvSpPr>
            <a:spLocks noGrp="1" noChangeArrowheads="1"/>
          </p:cNvSpPr>
          <p:nvPr>
            <p:ph sz="half" idx="1"/>
          </p:nvPr>
        </p:nvSpPr>
        <p:spPr/>
        <p:txBody>
          <a:bodyPr/>
          <a:lstStyle/>
          <a:p>
            <a:pPr eaLnBrk="1" hangingPunct="1">
              <a:defRPr/>
            </a:pPr>
            <a:r>
              <a:rPr lang="en-US" sz="2800" dirty="0">
                <a:cs typeface="+mn-cs"/>
              </a:rPr>
              <a:t>O negative universal donor</a:t>
            </a:r>
          </a:p>
          <a:p>
            <a:pPr eaLnBrk="1" hangingPunct="1">
              <a:defRPr/>
            </a:pPr>
            <a:r>
              <a:rPr lang="en-US" sz="2800" dirty="0"/>
              <a:t>Warm fluids</a:t>
            </a:r>
            <a:endParaRPr lang="en-US" sz="2800" dirty="0">
              <a:cs typeface="+mn-cs"/>
            </a:endParaRPr>
          </a:p>
          <a:p>
            <a:pPr eaLnBrk="1" hangingPunct="1">
              <a:defRPr/>
            </a:pPr>
            <a:r>
              <a:rPr lang="en-US" sz="2800" dirty="0">
                <a:cs typeface="+mn-cs"/>
              </a:rPr>
              <a:t>Fresh frozen plasma- contains clotting factors.</a:t>
            </a:r>
          </a:p>
          <a:p>
            <a:pPr eaLnBrk="1" hangingPunct="1">
              <a:buFont typeface="Wingdings" charset="0"/>
              <a:buNone/>
              <a:defRPr/>
            </a:pPr>
            <a:endParaRPr lang="en-US" dirty="0">
              <a:cs typeface="+mn-cs"/>
            </a:endParaRPr>
          </a:p>
        </p:txBody>
      </p:sp>
      <p:sp>
        <p:nvSpPr>
          <p:cNvPr id="2" name="Content Placeholder 1">
            <a:extLst>
              <a:ext uri="{FF2B5EF4-FFF2-40B4-BE49-F238E27FC236}">
                <a16:creationId xmlns:a16="http://schemas.microsoft.com/office/drawing/2014/main" id="{5C31278A-604A-5847-AAAF-3DA02D0E5AE8}"/>
              </a:ext>
            </a:extLst>
          </p:cNvPr>
          <p:cNvSpPr>
            <a:spLocks noGrp="1"/>
          </p:cNvSpPr>
          <p:nvPr>
            <p:ph sz="half" idx="2"/>
          </p:nvPr>
        </p:nvSpPr>
        <p:spPr/>
        <p:txBody>
          <a:bodyPr/>
          <a:lstStyle/>
          <a:p>
            <a:endParaRPr lang="en-US"/>
          </a:p>
        </p:txBody>
      </p:sp>
      <p:pic>
        <p:nvPicPr>
          <p:cNvPr id="51203" name="Picture 4" descr="PRBC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83356" y="2166689"/>
            <a:ext cx="2514600" cy="3445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4" name="Picture 5" descr="frozen-plasm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03973" y="1399137"/>
            <a:ext cx="3344582"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6787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Think, Pair, Share:</a:t>
            </a:r>
            <a:br>
              <a:rPr lang="en-US" dirty="0"/>
            </a:br>
            <a:r>
              <a:rPr lang="en-US" dirty="0"/>
              <a:t>AACN Synergy Model</a:t>
            </a:r>
          </a:p>
        </p:txBody>
      </p:sp>
      <p:sp>
        <p:nvSpPr>
          <p:cNvPr id="7" name="Text Placeholder 6"/>
          <p:cNvSpPr>
            <a:spLocks noGrp="1"/>
          </p:cNvSpPr>
          <p:nvPr>
            <p:ph type="body" idx="1"/>
          </p:nvPr>
        </p:nvSpPr>
        <p:spPr>
          <a:xfrm>
            <a:off x="1447191" y="2019550"/>
            <a:ext cx="4645152" cy="524868"/>
          </a:xfrm>
        </p:spPr>
        <p:txBody>
          <a:bodyPr>
            <a:normAutofit/>
          </a:bodyPr>
          <a:lstStyle/>
          <a:p>
            <a:pPr algn="ctr"/>
            <a:r>
              <a:rPr lang="en-US" dirty="0"/>
              <a:t>Patient Characteristics</a:t>
            </a:r>
          </a:p>
        </p:txBody>
      </p:sp>
      <p:sp>
        <p:nvSpPr>
          <p:cNvPr id="5" name="Content Placeholder 4"/>
          <p:cNvSpPr>
            <a:spLocks noGrp="1"/>
          </p:cNvSpPr>
          <p:nvPr>
            <p:ph sz="half" idx="2"/>
          </p:nvPr>
        </p:nvSpPr>
        <p:spPr>
          <a:xfrm>
            <a:off x="874643" y="2703486"/>
            <a:ext cx="5217700" cy="3127471"/>
          </a:xfrm>
        </p:spPr>
        <p:txBody>
          <a:bodyPr>
            <a:noAutofit/>
          </a:bodyPr>
          <a:lstStyle/>
          <a:p>
            <a:r>
              <a:rPr lang="en-US" b="1" dirty="0"/>
              <a:t>Resiliency:</a:t>
            </a:r>
            <a:r>
              <a:rPr lang="en-US" dirty="0"/>
              <a:t> In shock, what physiologic compensatory mechanisms are in place to help restore functioning?</a:t>
            </a:r>
          </a:p>
          <a:p>
            <a:r>
              <a:rPr lang="en-US" dirty="0"/>
              <a:t>In this specific patient, what are sources of</a:t>
            </a:r>
            <a:r>
              <a:rPr lang="en-US" b="1" dirty="0"/>
              <a:t> vulnerability</a:t>
            </a:r>
            <a:r>
              <a:rPr lang="en-US" dirty="0"/>
              <a:t>? (actual or potential stressors that may affect outcome). </a:t>
            </a:r>
          </a:p>
          <a:p>
            <a:r>
              <a:rPr lang="en-US" b="1" dirty="0"/>
              <a:t>Stability</a:t>
            </a:r>
            <a:r>
              <a:rPr lang="en-US" dirty="0"/>
              <a:t>: Describe the patient’s stability</a:t>
            </a:r>
          </a:p>
        </p:txBody>
      </p:sp>
      <p:sp>
        <p:nvSpPr>
          <p:cNvPr id="8" name="Text Placeholder 7"/>
          <p:cNvSpPr>
            <a:spLocks noGrp="1"/>
          </p:cNvSpPr>
          <p:nvPr>
            <p:ph type="body" sz="quarter" idx="3"/>
          </p:nvPr>
        </p:nvSpPr>
        <p:spPr>
          <a:xfrm>
            <a:off x="6412362" y="2023003"/>
            <a:ext cx="4645152" cy="521415"/>
          </a:xfrm>
        </p:spPr>
        <p:txBody>
          <a:bodyPr/>
          <a:lstStyle/>
          <a:p>
            <a:pPr algn="ctr"/>
            <a:r>
              <a:rPr lang="en-US" dirty="0"/>
              <a:t>Nurse Characteristics</a:t>
            </a:r>
          </a:p>
        </p:txBody>
      </p:sp>
      <p:sp>
        <p:nvSpPr>
          <p:cNvPr id="9" name="Content Placeholder 8"/>
          <p:cNvSpPr>
            <a:spLocks noGrp="1"/>
          </p:cNvSpPr>
          <p:nvPr>
            <p:ph sz="quarter" idx="4"/>
          </p:nvPr>
        </p:nvSpPr>
        <p:spPr>
          <a:xfrm>
            <a:off x="6412361" y="2821491"/>
            <a:ext cx="5103777" cy="2637371"/>
          </a:xfrm>
        </p:spPr>
        <p:txBody>
          <a:bodyPr>
            <a:noAutofit/>
          </a:bodyPr>
          <a:lstStyle/>
          <a:p>
            <a:r>
              <a:rPr lang="en-US" b="1" dirty="0"/>
              <a:t>Clinical judgment</a:t>
            </a:r>
            <a:r>
              <a:rPr lang="en-US" dirty="0"/>
              <a:t>: Integrate clinical reasoning/clinical skills, experience, and EBP.</a:t>
            </a:r>
          </a:p>
          <a:p>
            <a:pPr lvl="1"/>
            <a:r>
              <a:rPr lang="en-US" sz="2000" i="1" dirty="0"/>
              <a:t>Provide an example of clinical judgment</a:t>
            </a:r>
            <a:r>
              <a:rPr lang="en-US" sz="2000" dirty="0"/>
              <a:t>.</a:t>
            </a:r>
          </a:p>
          <a:p>
            <a:r>
              <a:rPr lang="en-US" b="1" dirty="0"/>
              <a:t>Advocacy</a:t>
            </a:r>
            <a:r>
              <a:rPr lang="en-US" dirty="0"/>
              <a:t>: working to represent the concerns of the patient and family.</a:t>
            </a:r>
          </a:p>
          <a:p>
            <a:pPr lvl="1"/>
            <a:r>
              <a:rPr lang="en-US" sz="2000" i="1" dirty="0"/>
              <a:t>Provide an example of advocacy</a:t>
            </a:r>
          </a:p>
        </p:txBody>
      </p:sp>
    </p:spTree>
    <p:extLst>
      <p:ext uri="{BB962C8B-B14F-4D97-AF65-F5344CB8AC3E}">
        <p14:creationId xmlns:p14="http://schemas.microsoft.com/office/powerpoint/2010/main" val="99505461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Test your Understanding- </a:t>
            </a:r>
            <a:br>
              <a:rPr lang="en-US" dirty="0"/>
            </a:br>
            <a:r>
              <a:rPr lang="en-US" dirty="0"/>
              <a:t>Socrative Quick question</a:t>
            </a:r>
          </a:p>
        </p:txBody>
      </p:sp>
      <p:sp>
        <p:nvSpPr>
          <p:cNvPr id="6" name="Content Placeholder 5"/>
          <p:cNvSpPr>
            <a:spLocks noGrp="1"/>
          </p:cNvSpPr>
          <p:nvPr>
            <p:ph idx="1"/>
          </p:nvPr>
        </p:nvSpPr>
        <p:spPr/>
        <p:txBody>
          <a:bodyPr>
            <a:normAutofit/>
          </a:bodyPr>
          <a:lstStyle/>
          <a:p>
            <a:r>
              <a:rPr lang="en-US" sz="2600" dirty="0"/>
              <a:t>What is the best way to evaluate the adequacy of fluid resuscitation in a patient with hypovolemic shock?</a:t>
            </a:r>
          </a:p>
          <a:p>
            <a:pPr lvl="1"/>
            <a:r>
              <a:rPr lang="en-US" sz="2600" dirty="0"/>
              <a:t>A. Urine output</a:t>
            </a:r>
          </a:p>
          <a:p>
            <a:pPr lvl="1"/>
            <a:r>
              <a:rPr lang="en-US" sz="2600" dirty="0"/>
              <a:t>B. Blood pressure</a:t>
            </a:r>
          </a:p>
          <a:p>
            <a:pPr lvl="1"/>
            <a:r>
              <a:rPr lang="en-US" sz="2600" dirty="0"/>
              <a:t>C. IV site patency</a:t>
            </a:r>
          </a:p>
          <a:p>
            <a:pPr lvl="1"/>
            <a:r>
              <a:rPr lang="en-US" sz="2600" dirty="0"/>
              <a:t>D. Amount of IV intake</a:t>
            </a:r>
          </a:p>
        </p:txBody>
      </p:sp>
    </p:spTree>
    <p:extLst>
      <p:ext uri="{BB962C8B-B14F-4D97-AF65-F5344CB8AC3E}">
        <p14:creationId xmlns:p14="http://schemas.microsoft.com/office/powerpoint/2010/main" val="1540263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a:t>
            </a:r>
          </a:p>
        </p:txBody>
      </p:sp>
      <p:sp>
        <p:nvSpPr>
          <p:cNvPr id="3" name="Content Placeholder 2"/>
          <p:cNvSpPr>
            <a:spLocks noGrp="1"/>
          </p:cNvSpPr>
          <p:nvPr>
            <p:ph idx="1"/>
          </p:nvPr>
        </p:nvSpPr>
        <p:spPr/>
        <p:txBody>
          <a:bodyPr>
            <a:normAutofit/>
          </a:bodyPr>
          <a:lstStyle/>
          <a:p>
            <a:r>
              <a:rPr lang="en-US" sz="2800" dirty="0"/>
              <a:t>After receiving packed cells, fresh frozen plasma, and crystalloid IVs, the patient stabilized, VS became normal, and chest tube drainage gradually slowed. </a:t>
            </a:r>
          </a:p>
          <a:p>
            <a:r>
              <a:rPr lang="en-US" sz="2800" dirty="0"/>
              <a:t>Several days later, you are assessing Mr. C’s chest tube and note continuous bubbling in the water seal chamber. </a:t>
            </a:r>
          </a:p>
        </p:txBody>
      </p:sp>
    </p:spTree>
    <p:extLst>
      <p:ext uri="{BB962C8B-B14F-4D97-AF65-F5344CB8AC3E}">
        <p14:creationId xmlns:p14="http://schemas.microsoft.com/office/powerpoint/2010/main" val="2031084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Pair, Share</a:t>
            </a:r>
          </a:p>
        </p:txBody>
      </p:sp>
      <p:sp>
        <p:nvSpPr>
          <p:cNvPr id="3" name="Content Placeholder 2"/>
          <p:cNvSpPr>
            <a:spLocks noGrp="1"/>
          </p:cNvSpPr>
          <p:nvPr>
            <p:ph sz="half" idx="1"/>
          </p:nvPr>
        </p:nvSpPr>
        <p:spPr/>
        <p:txBody>
          <a:bodyPr/>
          <a:lstStyle/>
          <a:p>
            <a:r>
              <a:rPr lang="en-US" sz="2400" dirty="0"/>
              <a:t>What is the significance of continuous bubbling in the water seal chamber?</a:t>
            </a:r>
          </a:p>
          <a:p>
            <a:r>
              <a:rPr lang="en-US" sz="2400" dirty="0"/>
              <a:t>What is your next action?</a:t>
            </a:r>
          </a:p>
          <a:p>
            <a:endParaRPr lang="en-US" dirty="0"/>
          </a:p>
        </p:txBody>
      </p:sp>
      <p:pic>
        <p:nvPicPr>
          <p:cNvPr id="5" name="Content Placeholder 4" descr="oasis-3600-popup.jpg"/>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668867" y="930728"/>
            <a:ext cx="4385985" cy="4996543"/>
          </a:xfrm>
        </p:spPr>
      </p:pic>
      <p:sp>
        <p:nvSpPr>
          <p:cNvPr id="4" name="TextBox 3">
            <a:extLst>
              <a:ext uri="{FF2B5EF4-FFF2-40B4-BE49-F238E27FC236}">
                <a16:creationId xmlns:a16="http://schemas.microsoft.com/office/drawing/2014/main" id="{D9B1E67D-4E05-A446-9FEF-03AC365B63E2}"/>
              </a:ext>
            </a:extLst>
          </p:cNvPr>
          <p:cNvSpPr txBox="1"/>
          <p:nvPr/>
        </p:nvSpPr>
        <p:spPr>
          <a:xfrm>
            <a:off x="10005391" y="5791200"/>
            <a:ext cx="1736035" cy="369332"/>
          </a:xfrm>
          <a:prstGeom prst="rect">
            <a:avLst/>
          </a:prstGeom>
          <a:noFill/>
        </p:spPr>
        <p:txBody>
          <a:bodyPr wrap="square" rtlCol="0">
            <a:spAutoFit/>
          </a:bodyPr>
          <a:lstStyle/>
          <a:p>
            <a:r>
              <a:rPr lang="en-US" dirty="0" err="1"/>
              <a:t>Atrium.com</a:t>
            </a:r>
            <a:endParaRPr lang="en-US" dirty="0"/>
          </a:p>
        </p:txBody>
      </p:sp>
    </p:spTree>
    <p:extLst>
      <p:ext uri="{BB962C8B-B14F-4D97-AF65-F5344CB8AC3E}">
        <p14:creationId xmlns:p14="http://schemas.microsoft.com/office/powerpoint/2010/main" val="409124403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Discharging Mr. C</a:t>
            </a:r>
          </a:p>
        </p:txBody>
      </p:sp>
      <p:sp>
        <p:nvSpPr>
          <p:cNvPr id="3" name="Content Placeholder 2"/>
          <p:cNvSpPr>
            <a:spLocks noGrp="1"/>
          </p:cNvSpPr>
          <p:nvPr>
            <p:ph idx="1"/>
          </p:nvPr>
        </p:nvSpPr>
        <p:spPr/>
        <p:txBody>
          <a:bodyPr>
            <a:normAutofit lnSpcReduction="10000"/>
          </a:bodyPr>
          <a:lstStyle/>
          <a:p>
            <a:r>
              <a:rPr lang="en-US" sz="2400" dirty="0"/>
              <a:t>Mr. C has progressed well, has had his chest tube removed, and is ready for discharge. </a:t>
            </a:r>
          </a:p>
          <a:p>
            <a:endParaRPr lang="en-US" sz="2400" dirty="0"/>
          </a:p>
          <a:p>
            <a:r>
              <a:rPr lang="en-US" sz="2400" dirty="0"/>
              <a:t>Prior to discharge, what are parameters  to evaluate Mr. C’s safety and readiness to be discharged to home?</a:t>
            </a:r>
          </a:p>
          <a:p>
            <a:r>
              <a:rPr lang="en-US" sz="2400" dirty="0"/>
              <a:t>What discharge instructions would you provide to Mr. C and his significant other?</a:t>
            </a:r>
          </a:p>
          <a:p>
            <a:endParaRPr lang="en-US" dirty="0"/>
          </a:p>
          <a:p>
            <a:endParaRPr lang="en-US" dirty="0"/>
          </a:p>
        </p:txBody>
      </p:sp>
    </p:spTree>
    <p:extLst>
      <p:ext uri="{BB962C8B-B14F-4D97-AF65-F5344CB8AC3E}">
        <p14:creationId xmlns:p14="http://schemas.microsoft.com/office/powerpoint/2010/main" val="1057509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Synergy Model: Considerations for Discharge Planning</a:t>
            </a:r>
          </a:p>
        </p:txBody>
      </p:sp>
      <p:sp>
        <p:nvSpPr>
          <p:cNvPr id="4" name="Text Placeholder 3"/>
          <p:cNvSpPr>
            <a:spLocks noGrp="1"/>
          </p:cNvSpPr>
          <p:nvPr>
            <p:ph type="body" idx="1"/>
          </p:nvPr>
        </p:nvSpPr>
        <p:spPr/>
        <p:txBody>
          <a:bodyPr/>
          <a:lstStyle/>
          <a:p>
            <a:r>
              <a:rPr lang="en-US" dirty="0"/>
              <a:t>Patient Characteristics</a:t>
            </a:r>
          </a:p>
        </p:txBody>
      </p:sp>
      <p:sp>
        <p:nvSpPr>
          <p:cNvPr id="5" name="Content Placeholder 4"/>
          <p:cNvSpPr>
            <a:spLocks noGrp="1"/>
          </p:cNvSpPr>
          <p:nvPr>
            <p:ph sz="half" idx="2"/>
          </p:nvPr>
        </p:nvSpPr>
        <p:spPr>
          <a:xfrm>
            <a:off x="622852" y="2637183"/>
            <a:ext cx="5469491" cy="3922643"/>
          </a:xfrm>
        </p:spPr>
        <p:txBody>
          <a:bodyPr>
            <a:normAutofit fontScale="47500" lnSpcReduction="20000"/>
          </a:bodyPr>
          <a:lstStyle/>
          <a:p>
            <a:pPr marL="0" indent="0">
              <a:buNone/>
            </a:pPr>
            <a:endParaRPr lang="en-US" b="1" dirty="0"/>
          </a:p>
          <a:p>
            <a:r>
              <a:rPr lang="en-US" sz="3800" b="1" dirty="0"/>
              <a:t>Resource Availability</a:t>
            </a:r>
            <a:r>
              <a:rPr lang="en-US" sz="3800" dirty="0"/>
              <a:t>: </a:t>
            </a:r>
          </a:p>
          <a:p>
            <a:pPr marL="0" indent="0">
              <a:buNone/>
            </a:pPr>
            <a:r>
              <a:rPr lang="en-US" sz="3800" dirty="0"/>
              <a:t>   What are discharge planning needs?</a:t>
            </a:r>
          </a:p>
          <a:p>
            <a:pPr lvl="1"/>
            <a:r>
              <a:rPr lang="en-US" sz="3800" dirty="0"/>
              <a:t>what resources (technical, financial, personal, family, community) does the family bring to the situation?</a:t>
            </a:r>
          </a:p>
          <a:p>
            <a:r>
              <a:rPr lang="en-US" sz="3800" b="1" dirty="0"/>
              <a:t>Participation in care</a:t>
            </a:r>
            <a:r>
              <a:rPr lang="en-US" sz="3800" dirty="0"/>
              <a:t>: engagement  in care?</a:t>
            </a:r>
          </a:p>
          <a:p>
            <a:pPr lvl="1"/>
            <a:endParaRPr lang="en-US" sz="3800" dirty="0"/>
          </a:p>
          <a:p>
            <a:r>
              <a:rPr lang="en-US" sz="3800" b="1" dirty="0"/>
              <a:t>Participation in decision making</a:t>
            </a:r>
            <a:r>
              <a:rPr lang="en-US" sz="3800" dirty="0"/>
              <a:t>? How much? Who? </a:t>
            </a:r>
          </a:p>
          <a:p>
            <a:pPr marL="0" indent="0">
              <a:buNone/>
            </a:pPr>
            <a:r>
              <a:rPr lang="en-US" dirty="0"/>
              <a:t> </a:t>
            </a:r>
          </a:p>
        </p:txBody>
      </p:sp>
      <p:sp>
        <p:nvSpPr>
          <p:cNvPr id="6" name="Text Placeholder 5"/>
          <p:cNvSpPr>
            <a:spLocks noGrp="1"/>
          </p:cNvSpPr>
          <p:nvPr>
            <p:ph type="body" sz="quarter" idx="3"/>
          </p:nvPr>
        </p:nvSpPr>
        <p:spPr/>
        <p:txBody>
          <a:bodyPr/>
          <a:lstStyle/>
          <a:p>
            <a:r>
              <a:rPr lang="en-US" dirty="0"/>
              <a:t>Nurse Characteristics</a:t>
            </a:r>
          </a:p>
        </p:txBody>
      </p:sp>
      <p:sp>
        <p:nvSpPr>
          <p:cNvPr id="7" name="Content Placeholder 6"/>
          <p:cNvSpPr>
            <a:spLocks noGrp="1"/>
          </p:cNvSpPr>
          <p:nvPr>
            <p:ph sz="quarter" idx="4"/>
          </p:nvPr>
        </p:nvSpPr>
        <p:spPr>
          <a:xfrm>
            <a:off x="6412361" y="2821491"/>
            <a:ext cx="5276055" cy="2637371"/>
          </a:xfrm>
        </p:spPr>
        <p:txBody>
          <a:bodyPr>
            <a:noAutofit/>
          </a:bodyPr>
          <a:lstStyle/>
          <a:p>
            <a:r>
              <a:rPr lang="en-US" sz="1800" b="1" dirty="0"/>
              <a:t>Response to diversity</a:t>
            </a:r>
            <a:r>
              <a:rPr lang="en-US" sz="1800" dirty="0"/>
              <a:t>: </a:t>
            </a:r>
          </a:p>
          <a:p>
            <a:r>
              <a:rPr lang="en-US" sz="1800" dirty="0"/>
              <a:t>appreciate/ incorporate preferences into provision of care.</a:t>
            </a:r>
          </a:p>
          <a:p>
            <a:endParaRPr lang="en-US" sz="1800" dirty="0"/>
          </a:p>
          <a:p>
            <a:r>
              <a:rPr lang="en-US" sz="1800" b="1" dirty="0"/>
              <a:t>Facilitation of learning</a:t>
            </a:r>
            <a:r>
              <a:rPr lang="en-US" sz="1800" dirty="0"/>
              <a:t>: </a:t>
            </a:r>
          </a:p>
          <a:p>
            <a:r>
              <a:rPr lang="en-US" sz="1800" dirty="0"/>
              <a:t>What is the best way to provide learning, and assess patient and family </a:t>
            </a:r>
            <a:r>
              <a:rPr lang="en-US" sz="1800" i="1" dirty="0"/>
              <a:t>understanding</a:t>
            </a:r>
            <a:r>
              <a:rPr lang="en-US" sz="1800" dirty="0"/>
              <a:t> of learning? </a:t>
            </a:r>
          </a:p>
        </p:txBody>
      </p:sp>
    </p:spTree>
    <p:extLst>
      <p:ext uri="{BB962C8B-B14F-4D97-AF65-F5344CB8AC3E}">
        <p14:creationId xmlns:p14="http://schemas.microsoft.com/office/powerpoint/2010/main" val="337041185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Mr. C’s discharge instructions</a:t>
            </a:r>
          </a:p>
        </p:txBody>
      </p:sp>
      <p:sp>
        <p:nvSpPr>
          <p:cNvPr id="3" name="Content Placeholder 2"/>
          <p:cNvSpPr>
            <a:spLocks noGrp="1"/>
          </p:cNvSpPr>
          <p:nvPr>
            <p:ph idx="1"/>
          </p:nvPr>
        </p:nvSpPr>
        <p:spPr>
          <a:xfrm>
            <a:off x="993913" y="1961322"/>
            <a:ext cx="10296939" cy="4591878"/>
          </a:xfrm>
        </p:spPr>
        <p:txBody>
          <a:bodyPr>
            <a:normAutofit/>
          </a:bodyPr>
          <a:lstStyle/>
          <a:p>
            <a:pPr marL="514350" indent="-514350">
              <a:buFont typeface="+mj-lt"/>
              <a:buAutoNum type="arabicPeriod"/>
            </a:pPr>
            <a:r>
              <a:rPr lang="en-US" dirty="0"/>
              <a:t>Alternate activity with rest periods.</a:t>
            </a:r>
          </a:p>
          <a:p>
            <a:pPr marL="514350" indent="-514350">
              <a:buFont typeface="+mj-lt"/>
              <a:buAutoNum type="arabicPeriod"/>
            </a:pPr>
            <a:r>
              <a:rPr lang="en-US" dirty="0"/>
              <a:t>Avoid lifting &gt; 10 </a:t>
            </a:r>
            <a:r>
              <a:rPr lang="en-US" dirty="0" err="1"/>
              <a:t>lbs</a:t>
            </a:r>
            <a:r>
              <a:rPr lang="en-US" dirty="0"/>
              <a:t> until cleared by surgeon (3 months expected)</a:t>
            </a:r>
          </a:p>
          <a:p>
            <a:pPr marL="514350" indent="-514350">
              <a:buFont typeface="+mj-lt"/>
              <a:buAutoNum type="arabicPeriod"/>
            </a:pPr>
            <a:r>
              <a:rPr lang="en-US" dirty="0"/>
              <a:t>Inspect incision and notify if redness, drainage, or separation or skin edges. </a:t>
            </a:r>
          </a:p>
          <a:p>
            <a:pPr marL="514350" indent="-514350">
              <a:buFont typeface="+mj-lt"/>
              <a:buAutoNum type="arabicPeriod"/>
            </a:pPr>
            <a:r>
              <a:rPr lang="en-US" dirty="0"/>
              <a:t>Stop smoking</a:t>
            </a:r>
          </a:p>
          <a:p>
            <a:pPr marL="514350" indent="-514350">
              <a:buFont typeface="+mj-lt"/>
              <a:buAutoNum type="arabicPeriod"/>
            </a:pPr>
            <a:r>
              <a:rPr lang="en-US" dirty="0"/>
              <a:t>Report for follow-up care to the surgeon and others. (Provide dates_____________)</a:t>
            </a:r>
          </a:p>
          <a:p>
            <a:pPr marL="514350" indent="-514350">
              <a:buFont typeface="+mj-lt"/>
              <a:buAutoNum type="arabicPeriod"/>
            </a:pPr>
            <a:r>
              <a:rPr lang="en-US" dirty="0"/>
              <a:t>Obtain an annual influenza vaccine, and discuss vaccination against pneumonia with care provider. </a:t>
            </a:r>
          </a:p>
          <a:p>
            <a:pPr marL="514350" indent="-514350">
              <a:buFont typeface="+mj-lt"/>
              <a:buAutoNum type="arabicPeriod"/>
            </a:pPr>
            <a:r>
              <a:rPr lang="en-US" dirty="0"/>
              <a:t>Medication reconciliation</a:t>
            </a:r>
          </a:p>
          <a:p>
            <a:pPr marL="0" indent="0">
              <a:buNone/>
            </a:pPr>
            <a:endParaRPr lang="en-US" dirty="0"/>
          </a:p>
        </p:txBody>
      </p:sp>
    </p:spTree>
    <p:extLst>
      <p:ext uri="{BB962C8B-B14F-4D97-AF65-F5344CB8AC3E}">
        <p14:creationId xmlns:p14="http://schemas.microsoft.com/office/powerpoint/2010/main" val="212503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idx="1"/>
          </p:nvPr>
        </p:nvSpPr>
        <p:spPr/>
        <p:txBody>
          <a:bodyPr>
            <a:normAutofit fontScale="92500"/>
          </a:bodyPr>
          <a:lstStyle/>
          <a:p>
            <a:pPr marL="342900" lvl="1" indent="-342900">
              <a:buFont typeface="Arial"/>
              <a:buChar char="•"/>
            </a:pPr>
            <a:r>
              <a:rPr lang="en-US" sz="2800" dirty="0"/>
              <a:t>By the end of the class, the student will be able to:</a:t>
            </a:r>
          </a:p>
          <a:p>
            <a:pPr marL="342900" lvl="1" indent="-342900">
              <a:buFont typeface="Arial"/>
              <a:buChar char="•"/>
            </a:pPr>
            <a:r>
              <a:rPr lang="en-US" sz="2800" dirty="0"/>
              <a:t>Apply the concepts of shock pathophysiology and management to the care of patients with hypovolemic, cardiogenic and septic shock using a case study approach. </a:t>
            </a:r>
          </a:p>
          <a:p>
            <a:pPr marL="342900" lvl="1" indent="-342900">
              <a:buFont typeface="Arial"/>
              <a:buChar char="•"/>
            </a:pPr>
            <a:r>
              <a:rPr lang="en-US" sz="2800" dirty="0"/>
              <a:t>Apply concepts of  quality, safety, and patient-centered care   to the care of selected patients and families in critical care environments.</a:t>
            </a:r>
          </a:p>
          <a:p>
            <a:endParaRPr lang="en-US" dirty="0"/>
          </a:p>
          <a:p>
            <a:pPr marL="0" lvl="1" indent="0">
              <a:buNone/>
            </a:pPr>
            <a:endParaRPr lang="en-US" i="1" dirty="0"/>
          </a:p>
        </p:txBody>
      </p:sp>
    </p:spTree>
    <p:extLst>
      <p:ext uri="{BB962C8B-B14F-4D97-AF65-F5344CB8AC3E}">
        <p14:creationId xmlns:p14="http://schemas.microsoft.com/office/powerpoint/2010/main" val="404517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defRPr/>
            </a:pPr>
            <a:r>
              <a:rPr lang="en-US" b="1">
                <a:cs typeface="+mj-cs"/>
              </a:rPr>
              <a:t>Cardiogenic shock- Causes</a:t>
            </a:r>
            <a:endParaRPr lang="en-US">
              <a:cs typeface="+mj-cs"/>
            </a:endParaRPr>
          </a:p>
        </p:txBody>
      </p:sp>
      <p:sp>
        <p:nvSpPr>
          <p:cNvPr id="1027" name="Rectangle 3"/>
          <p:cNvSpPr>
            <a:spLocks noGrp="1" noChangeArrowheads="1"/>
          </p:cNvSpPr>
          <p:nvPr>
            <p:ph idx="1"/>
          </p:nvPr>
        </p:nvSpPr>
        <p:spPr>
          <a:xfrm>
            <a:off x="1752600" y="1853754"/>
            <a:ext cx="7620000" cy="4272410"/>
          </a:xfrm>
        </p:spPr>
        <p:txBody>
          <a:bodyPr/>
          <a:lstStyle/>
          <a:p>
            <a:pPr eaLnBrk="1" hangingPunct="1">
              <a:defRPr/>
            </a:pPr>
            <a:r>
              <a:rPr lang="en-US" dirty="0">
                <a:cs typeface="+mn-cs"/>
              </a:rPr>
              <a:t>Extensive myocardial infarct &gt; 40% LV</a:t>
            </a:r>
          </a:p>
          <a:p>
            <a:pPr eaLnBrk="1" hangingPunct="1">
              <a:defRPr/>
            </a:pPr>
            <a:r>
              <a:rPr lang="en-US" dirty="0"/>
              <a:t>Post cardiac surgery</a:t>
            </a:r>
            <a:endParaRPr lang="en-US" dirty="0">
              <a:cs typeface="+mn-cs"/>
            </a:endParaRPr>
          </a:p>
          <a:p>
            <a:pPr eaLnBrk="1" hangingPunct="1">
              <a:defRPr/>
            </a:pPr>
            <a:r>
              <a:rPr lang="en-US" dirty="0">
                <a:cs typeface="+mn-cs"/>
              </a:rPr>
              <a:t>Non-CAD cardiomyopathy</a:t>
            </a:r>
          </a:p>
          <a:p>
            <a:pPr eaLnBrk="1" hangingPunct="1">
              <a:defRPr/>
            </a:pPr>
            <a:r>
              <a:rPr lang="en-US" dirty="0">
                <a:cs typeface="+mn-cs"/>
              </a:rPr>
              <a:t>Severe </a:t>
            </a:r>
            <a:r>
              <a:rPr lang="en-US" dirty="0" err="1">
                <a:cs typeface="+mn-cs"/>
              </a:rPr>
              <a:t>valvular</a:t>
            </a:r>
            <a:r>
              <a:rPr lang="en-US" dirty="0">
                <a:cs typeface="+mn-cs"/>
              </a:rPr>
              <a:t> failure (e.g. papillary muscle rupture)</a:t>
            </a:r>
          </a:p>
          <a:p>
            <a:pPr eaLnBrk="1" hangingPunct="1">
              <a:defRPr/>
            </a:pPr>
            <a:r>
              <a:rPr lang="en-US" dirty="0"/>
              <a:t>Stunned myocardium (acute ischemic event).</a:t>
            </a:r>
            <a:endParaRPr lang="en-US" dirty="0">
              <a:cs typeface="+mn-cs"/>
            </a:endParaRPr>
          </a:p>
          <a:p>
            <a:pPr eaLnBrk="1" hangingPunct="1">
              <a:defRPr/>
            </a:pPr>
            <a:r>
              <a:rPr lang="en-US" dirty="0" err="1">
                <a:cs typeface="+mn-cs"/>
              </a:rPr>
              <a:t>Ventriculoseptal</a:t>
            </a:r>
            <a:r>
              <a:rPr lang="en-US" dirty="0">
                <a:cs typeface="+mn-cs"/>
              </a:rPr>
              <a:t> defect (VSD)</a:t>
            </a:r>
          </a:p>
          <a:p>
            <a:pPr eaLnBrk="1" hangingPunct="1">
              <a:defRPr/>
            </a:pPr>
            <a:r>
              <a:rPr lang="en-US" dirty="0"/>
              <a:t>Cardiac arrest</a:t>
            </a:r>
            <a:endParaRPr lang="en-US" dirty="0">
              <a:cs typeface="+mn-cs"/>
            </a:endParaRPr>
          </a:p>
          <a:p>
            <a:pPr eaLnBrk="1" hangingPunct="1">
              <a:defRPr/>
            </a:pPr>
            <a:endParaRPr lang="en-US" dirty="0">
              <a:cs typeface="+mn-cs"/>
            </a:endParaRPr>
          </a:p>
          <a:p>
            <a:pPr eaLnBrk="1" hangingPunct="1">
              <a:defRPr/>
            </a:pPr>
            <a:endParaRPr lang="en-US" dirty="0">
              <a:cs typeface="+mn-cs"/>
            </a:endParaRPr>
          </a:p>
        </p:txBody>
      </p:sp>
      <p:pic>
        <p:nvPicPr>
          <p:cNvPr id="2" name="Picture 1" descr="M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5651" y="2080590"/>
            <a:ext cx="3432313" cy="3432313"/>
          </a:xfrm>
          <a:prstGeom prst="rect">
            <a:avLst/>
          </a:prstGeom>
        </p:spPr>
      </p:pic>
    </p:spTree>
    <p:extLst>
      <p:ext uri="{BB962C8B-B14F-4D97-AF65-F5344CB8AC3E}">
        <p14:creationId xmlns:p14="http://schemas.microsoft.com/office/powerpoint/2010/main" val="1125858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a:cs typeface="+mj-cs"/>
              </a:rPr>
              <a:t>Managing Cardiogenic Shock</a:t>
            </a:r>
          </a:p>
        </p:txBody>
      </p:sp>
      <p:sp>
        <p:nvSpPr>
          <p:cNvPr id="169987" name="Rectangle 3"/>
          <p:cNvSpPr>
            <a:spLocks noGrp="1" noChangeArrowheads="1"/>
          </p:cNvSpPr>
          <p:nvPr>
            <p:ph idx="1"/>
          </p:nvPr>
        </p:nvSpPr>
        <p:spPr/>
        <p:txBody>
          <a:bodyPr>
            <a:normAutofit lnSpcReduction="10000"/>
          </a:bodyPr>
          <a:lstStyle/>
          <a:p>
            <a:pPr eaLnBrk="1" hangingPunct="1">
              <a:defRPr/>
            </a:pPr>
            <a:r>
              <a:rPr lang="en-US" sz="2800" dirty="0">
                <a:cs typeface="+mn-cs"/>
              </a:rPr>
              <a:t>Goals: adequate perfusion of end-organs</a:t>
            </a:r>
          </a:p>
          <a:p>
            <a:pPr lvl="1" eaLnBrk="1" hangingPunct="1">
              <a:defRPr/>
            </a:pPr>
            <a:r>
              <a:rPr lang="en-US" sz="2800" dirty="0"/>
              <a:t>MAP &gt; 65 </a:t>
            </a:r>
          </a:p>
          <a:p>
            <a:pPr lvl="1" eaLnBrk="1" hangingPunct="1">
              <a:defRPr/>
            </a:pPr>
            <a:r>
              <a:rPr lang="en-US" sz="2800" i="1" dirty="0"/>
              <a:t>(How do you calculate mean arterial pressure??)</a:t>
            </a:r>
          </a:p>
          <a:p>
            <a:pPr lvl="1" eaLnBrk="1" hangingPunct="1">
              <a:defRPr/>
            </a:pPr>
            <a:r>
              <a:rPr lang="en-US" sz="2800" dirty="0"/>
              <a:t>U/O &gt; 30ml/</a:t>
            </a:r>
            <a:r>
              <a:rPr lang="en-US" sz="2800" dirty="0" err="1"/>
              <a:t>hr</a:t>
            </a:r>
            <a:endParaRPr lang="en-US" sz="2800" dirty="0"/>
          </a:p>
          <a:p>
            <a:pPr lvl="1" eaLnBrk="1" hangingPunct="1">
              <a:defRPr/>
            </a:pPr>
            <a:r>
              <a:rPr lang="en-US" sz="2800" dirty="0"/>
              <a:t>Evidence of adequate cerebral circulation</a:t>
            </a:r>
          </a:p>
          <a:p>
            <a:pPr lvl="1" eaLnBrk="1" hangingPunct="1">
              <a:defRPr/>
            </a:pPr>
            <a:r>
              <a:rPr lang="en-US" sz="2800" dirty="0"/>
              <a:t>Cardiac </a:t>
            </a:r>
            <a:r>
              <a:rPr lang="en-US" sz="2800" i="1" dirty="0"/>
              <a:t>index</a:t>
            </a:r>
            <a:r>
              <a:rPr lang="en-US" sz="2800" dirty="0"/>
              <a:t> &gt; 2.5L/min/m2</a:t>
            </a:r>
          </a:p>
          <a:p>
            <a:pPr lvl="1" eaLnBrk="1" hangingPunct="1">
              <a:defRPr/>
            </a:pPr>
            <a:endParaRPr lang="en-US" sz="2000" dirty="0"/>
          </a:p>
        </p:txBody>
      </p:sp>
    </p:spTree>
    <p:extLst>
      <p:ext uri="{BB962C8B-B14F-4D97-AF65-F5344CB8AC3E}">
        <p14:creationId xmlns:p14="http://schemas.microsoft.com/office/powerpoint/2010/main" val="2066072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defRPr/>
            </a:pPr>
            <a:r>
              <a:rPr lang="en-US">
                <a:cs typeface="+mj-cs"/>
              </a:rPr>
              <a:t>Putting it all together….</a:t>
            </a:r>
          </a:p>
        </p:txBody>
      </p:sp>
      <p:sp>
        <p:nvSpPr>
          <p:cNvPr id="200707" name="Rectangle 3"/>
          <p:cNvSpPr>
            <a:spLocks noGrp="1" noChangeArrowheads="1"/>
          </p:cNvSpPr>
          <p:nvPr>
            <p:ph idx="1"/>
          </p:nvPr>
        </p:nvSpPr>
        <p:spPr>
          <a:xfrm>
            <a:off x="1073426" y="2015732"/>
            <a:ext cx="10495721" cy="3450613"/>
          </a:xfrm>
        </p:spPr>
        <p:txBody>
          <a:bodyPr>
            <a:noAutofit/>
          </a:bodyPr>
          <a:lstStyle/>
          <a:p>
            <a:pPr eaLnBrk="1" hangingPunct="1">
              <a:defRPr/>
            </a:pPr>
            <a:r>
              <a:rPr lang="en-US" sz="2200" dirty="0" err="1"/>
              <a:t>Mr</a:t>
            </a:r>
            <a:r>
              <a:rPr lang="en-US" sz="2200" dirty="0"/>
              <a:t> H, 65 </a:t>
            </a:r>
            <a:r>
              <a:rPr lang="en-US" sz="2200" dirty="0" err="1"/>
              <a:t>yr</a:t>
            </a:r>
            <a:r>
              <a:rPr lang="en-US" sz="2200" dirty="0"/>
              <a:t> old male admitted following an acute  anterolateral MI. </a:t>
            </a:r>
            <a:r>
              <a:rPr lang="en-US" sz="2200" dirty="0" err="1"/>
              <a:t>PMx</a:t>
            </a:r>
            <a:r>
              <a:rPr lang="en-US" sz="2200" dirty="0"/>
              <a:t>: inferior MI</a:t>
            </a:r>
          </a:p>
          <a:p>
            <a:pPr eaLnBrk="1" hangingPunct="1">
              <a:defRPr/>
            </a:pPr>
            <a:r>
              <a:rPr lang="en-US" sz="2200" dirty="0" err="1"/>
              <a:t>Cath</a:t>
            </a:r>
            <a:r>
              <a:rPr lang="en-US" sz="2200" dirty="0"/>
              <a:t> lab- stents placed in LAD, L circumflex</a:t>
            </a:r>
          </a:p>
          <a:p>
            <a:pPr eaLnBrk="1" hangingPunct="1">
              <a:defRPr/>
            </a:pPr>
            <a:r>
              <a:rPr lang="en-US" sz="2200" dirty="0"/>
              <a:t>PA catheter placed.  Initial readings:</a:t>
            </a:r>
          </a:p>
          <a:p>
            <a:pPr lvl="1" eaLnBrk="1" hangingPunct="1">
              <a:defRPr/>
            </a:pPr>
            <a:r>
              <a:rPr lang="en-US" sz="2200" dirty="0"/>
              <a:t>PA pressures elevated; PCWP 28 (</a:t>
            </a:r>
            <a:r>
              <a:rPr lang="en-US" sz="2200" dirty="0" err="1"/>
              <a:t>nl</a:t>
            </a:r>
            <a:r>
              <a:rPr lang="en-US" sz="2200" dirty="0"/>
              <a:t> 4-12 )</a:t>
            </a:r>
          </a:p>
          <a:p>
            <a:pPr lvl="1" eaLnBrk="1" hangingPunct="1">
              <a:defRPr/>
            </a:pPr>
            <a:r>
              <a:rPr lang="en-US" sz="2200" dirty="0"/>
              <a:t>Cardiac output 3.2 L/min, cardiac index (CI) 1.6 (</a:t>
            </a:r>
            <a:r>
              <a:rPr lang="en-US" sz="2200" dirty="0" err="1"/>
              <a:t>nl</a:t>
            </a:r>
            <a:r>
              <a:rPr lang="en-US" sz="2200" dirty="0"/>
              <a:t> &gt; 2.5 L/min/m2)</a:t>
            </a:r>
          </a:p>
          <a:p>
            <a:pPr lvl="1" eaLnBrk="1" hangingPunct="1">
              <a:defRPr/>
            </a:pPr>
            <a:r>
              <a:rPr lang="en-US" sz="2200" dirty="0"/>
              <a:t>BP 80/44 mmHg MAP 56 HR 120</a:t>
            </a:r>
          </a:p>
          <a:p>
            <a:pPr eaLnBrk="1" hangingPunct="1">
              <a:defRPr/>
            </a:pPr>
            <a:r>
              <a:rPr lang="en-US" sz="2200" dirty="0"/>
              <a:t>SaO2 88% on 100% mask. Crackles all lobes</a:t>
            </a:r>
          </a:p>
          <a:p>
            <a:pPr eaLnBrk="1" hangingPunct="1">
              <a:defRPr/>
            </a:pPr>
            <a:r>
              <a:rPr lang="en-US" sz="2200" dirty="0"/>
              <a:t>Patient cold, clammy, anxious, agitated, U/O 20ml/</a:t>
            </a:r>
            <a:r>
              <a:rPr lang="en-US" sz="2200" dirty="0" err="1"/>
              <a:t>hr</a:t>
            </a:r>
            <a:endParaRPr lang="en-US" sz="2200" dirty="0"/>
          </a:p>
        </p:txBody>
      </p:sp>
    </p:spTree>
    <p:extLst>
      <p:ext uri="{BB962C8B-B14F-4D97-AF65-F5344CB8AC3E}">
        <p14:creationId xmlns:p14="http://schemas.microsoft.com/office/powerpoint/2010/main" val="22047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Pair, Share</a:t>
            </a:r>
          </a:p>
        </p:txBody>
      </p:sp>
      <p:sp>
        <p:nvSpPr>
          <p:cNvPr id="3" name="Content Placeholder 2"/>
          <p:cNvSpPr>
            <a:spLocks noGrp="1"/>
          </p:cNvSpPr>
          <p:nvPr>
            <p:ph idx="1"/>
          </p:nvPr>
        </p:nvSpPr>
        <p:spPr>
          <a:xfrm>
            <a:off x="848139" y="2294028"/>
            <a:ext cx="10681251" cy="3450613"/>
          </a:xfrm>
        </p:spPr>
        <p:txBody>
          <a:bodyPr>
            <a:normAutofit fontScale="77500" lnSpcReduction="20000"/>
          </a:bodyPr>
          <a:lstStyle/>
          <a:p>
            <a:r>
              <a:rPr lang="en-US" sz="2600" dirty="0"/>
              <a:t>What information suggests that the patient may be in cardiogenic shock?</a:t>
            </a:r>
          </a:p>
          <a:p>
            <a:endParaRPr lang="en-US" sz="2600" dirty="0"/>
          </a:p>
          <a:p>
            <a:r>
              <a:rPr lang="en-US" sz="2600" dirty="0"/>
              <a:t>What therapies would you anticipate being prescribed?  </a:t>
            </a:r>
          </a:p>
          <a:p>
            <a:endParaRPr lang="en-US" sz="2600" dirty="0"/>
          </a:p>
          <a:p>
            <a:r>
              <a:rPr lang="en-US" sz="2600" dirty="0"/>
              <a:t>How could you </a:t>
            </a:r>
            <a:r>
              <a:rPr lang="en-US" sz="2600" i="1" dirty="0"/>
              <a:t>evaluate </a:t>
            </a:r>
            <a:r>
              <a:rPr lang="en-US" sz="2600" dirty="0"/>
              <a:t>the </a:t>
            </a:r>
            <a:r>
              <a:rPr lang="en-US" sz="2600" i="1" dirty="0"/>
              <a:t>effectiveness</a:t>
            </a:r>
            <a:r>
              <a:rPr lang="en-US" sz="2600" dirty="0"/>
              <a:t> of any interventions? </a:t>
            </a:r>
          </a:p>
          <a:p>
            <a:endParaRPr lang="en-US" sz="2600" dirty="0"/>
          </a:p>
          <a:p>
            <a:r>
              <a:rPr lang="en-US" sz="2600" dirty="0"/>
              <a:t>What information does the PA catheter provide regarding how the patient’s heart is pumping</a:t>
            </a:r>
            <a:r>
              <a:rPr lang="en-US" dirty="0"/>
              <a:t>? </a:t>
            </a:r>
          </a:p>
          <a:p>
            <a:endParaRPr lang="en-US" dirty="0"/>
          </a:p>
          <a:p>
            <a:endParaRPr lang="en-US" dirty="0"/>
          </a:p>
        </p:txBody>
      </p:sp>
    </p:spTree>
    <p:extLst>
      <p:ext uri="{BB962C8B-B14F-4D97-AF65-F5344CB8AC3E}">
        <p14:creationId xmlns:p14="http://schemas.microsoft.com/office/powerpoint/2010/main" val="513551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defRPr/>
            </a:pPr>
            <a:r>
              <a:rPr lang="en-US" sz="3000" b="1"/>
              <a:t>Cardiogenic Shock</a:t>
            </a:r>
            <a:br>
              <a:rPr lang="en-US" sz="3000" b="1"/>
            </a:br>
            <a:r>
              <a:rPr lang="en-US" sz="3000" b="1"/>
              <a:t>Signs/symptoms</a:t>
            </a:r>
            <a:endParaRPr lang="en-US">
              <a:cs typeface="+mj-cs"/>
            </a:endParaRPr>
          </a:p>
        </p:txBody>
      </p:sp>
      <p:sp>
        <p:nvSpPr>
          <p:cNvPr id="17411" name="Rectangle 3"/>
          <p:cNvSpPr>
            <a:spLocks noGrp="1" noChangeArrowheads="1"/>
          </p:cNvSpPr>
          <p:nvPr>
            <p:ph sz="half" idx="1"/>
          </p:nvPr>
        </p:nvSpPr>
        <p:spPr>
          <a:xfrm>
            <a:off x="569843" y="2010878"/>
            <a:ext cx="5522640" cy="3448595"/>
          </a:xfrm>
        </p:spPr>
        <p:txBody>
          <a:bodyPr>
            <a:normAutofit/>
          </a:bodyPr>
          <a:lstStyle/>
          <a:p>
            <a:pPr eaLnBrk="1" hangingPunct="1">
              <a:lnSpc>
                <a:spcPct val="110000"/>
              </a:lnSpc>
              <a:defRPr/>
            </a:pPr>
            <a:r>
              <a:rPr lang="en-US" dirty="0"/>
              <a:t>Systolic BP &lt;90 mmHg (cuff)</a:t>
            </a:r>
          </a:p>
          <a:p>
            <a:pPr eaLnBrk="1" hangingPunct="1">
              <a:lnSpc>
                <a:spcPct val="110000"/>
              </a:lnSpc>
              <a:defRPr/>
            </a:pPr>
            <a:r>
              <a:rPr lang="en-US" dirty="0"/>
              <a:t>Confusion, restlessness</a:t>
            </a:r>
          </a:p>
          <a:p>
            <a:pPr eaLnBrk="1" hangingPunct="1">
              <a:lnSpc>
                <a:spcPct val="110000"/>
              </a:lnSpc>
              <a:defRPr/>
            </a:pPr>
            <a:r>
              <a:rPr lang="en-US" dirty="0"/>
              <a:t>Shallow, rapid respirations, </a:t>
            </a:r>
            <a:r>
              <a:rPr lang="en-US" b="1" dirty="0"/>
              <a:t>crackles</a:t>
            </a:r>
          </a:p>
          <a:p>
            <a:pPr eaLnBrk="1" hangingPunct="1">
              <a:lnSpc>
                <a:spcPct val="110000"/>
              </a:lnSpc>
              <a:defRPr/>
            </a:pPr>
            <a:r>
              <a:rPr lang="en-US" b="1" dirty="0"/>
              <a:t>Oliguria </a:t>
            </a:r>
            <a:r>
              <a:rPr lang="en-US" dirty="0"/>
              <a:t>(&lt; 30 ml/</a:t>
            </a:r>
            <a:r>
              <a:rPr lang="en-US" dirty="0" err="1"/>
              <a:t>hr</a:t>
            </a:r>
            <a:r>
              <a:rPr lang="en-US" dirty="0"/>
              <a:t> or less than </a:t>
            </a:r>
            <a:r>
              <a:rPr lang="en-US" dirty="0">
                <a:solidFill>
                  <a:srgbClr val="FF0000"/>
                </a:solidFill>
              </a:rPr>
              <a:t>0.5 ml/kg/min)</a:t>
            </a:r>
          </a:p>
          <a:p>
            <a:pPr eaLnBrk="1" hangingPunct="1">
              <a:lnSpc>
                <a:spcPct val="110000"/>
              </a:lnSpc>
              <a:defRPr/>
            </a:pPr>
            <a:r>
              <a:rPr lang="en-US" dirty="0"/>
              <a:t>Cold, clammy extremities</a:t>
            </a:r>
          </a:p>
          <a:p>
            <a:pPr eaLnBrk="1" hangingPunct="1">
              <a:lnSpc>
                <a:spcPct val="110000"/>
              </a:lnSpc>
              <a:defRPr/>
            </a:pPr>
            <a:r>
              <a:rPr lang="en-US" b="1" dirty="0"/>
              <a:t>S</a:t>
            </a:r>
            <a:r>
              <a:rPr lang="en-US" b="1" baseline="-25000" dirty="0"/>
              <a:t>3</a:t>
            </a:r>
          </a:p>
          <a:p>
            <a:pPr eaLnBrk="1" hangingPunct="1">
              <a:lnSpc>
                <a:spcPct val="110000"/>
              </a:lnSpc>
              <a:defRPr/>
            </a:pPr>
            <a:r>
              <a:rPr lang="en-US" dirty="0"/>
              <a:t>Tachycardia (HR &gt; 100 </a:t>
            </a:r>
            <a:r>
              <a:rPr lang="en-US" dirty="0" err="1"/>
              <a:t>bpm</a:t>
            </a:r>
            <a:r>
              <a:rPr lang="en-US" dirty="0"/>
              <a:t>)</a:t>
            </a:r>
          </a:p>
          <a:p>
            <a:pPr eaLnBrk="1" hangingPunct="1">
              <a:lnSpc>
                <a:spcPct val="110000"/>
              </a:lnSpc>
              <a:defRPr/>
            </a:pPr>
            <a:endParaRPr lang="en-US" dirty="0"/>
          </a:p>
        </p:txBody>
      </p:sp>
      <p:pic>
        <p:nvPicPr>
          <p:cNvPr id="3" name="Content Placeholder 2" descr="Cardiogenic-Shock.pn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732104" y="1690688"/>
            <a:ext cx="4621696" cy="4084641"/>
          </a:xfrm>
        </p:spPr>
      </p:pic>
    </p:spTree>
    <p:extLst>
      <p:ext uri="{BB962C8B-B14F-4D97-AF65-F5344CB8AC3E}">
        <p14:creationId xmlns:p14="http://schemas.microsoft.com/office/powerpoint/2010/main" val="259051820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Artery (PA) Catheter</a:t>
            </a:r>
          </a:p>
        </p:txBody>
      </p:sp>
      <p:sp>
        <p:nvSpPr>
          <p:cNvPr id="3" name="Content Placeholder 2"/>
          <p:cNvSpPr>
            <a:spLocks noGrp="1"/>
          </p:cNvSpPr>
          <p:nvPr>
            <p:ph sz="half" idx="1"/>
          </p:nvPr>
        </p:nvSpPr>
        <p:spPr>
          <a:xfrm>
            <a:off x="470262" y="1802674"/>
            <a:ext cx="7441285" cy="4833257"/>
          </a:xfrm>
        </p:spPr>
        <p:txBody>
          <a:bodyPr>
            <a:normAutofit/>
          </a:bodyPr>
          <a:lstStyle/>
          <a:p>
            <a:pPr marL="257175" lvl="1" indent="-257175">
              <a:lnSpc>
                <a:spcPct val="150000"/>
              </a:lnSpc>
              <a:buFont typeface="Arial"/>
              <a:buChar char="•"/>
            </a:pPr>
            <a:r>
              <a:rPr lang="en-US" sz="2000" dirty="0">
                <a:latin typeface="Arial" panose="020B0604020202020204" pitchFamily="34" charset="0"/>
                <a:cs typeface="Arial" panose="020B0604020202020204" pitchFamily="34" charset="0"/>
              </a:rPr>
              <a:t>Measures pulmonary artery  pressures</a:t>
            </a:r>
          </a:p>
          <a:p>
            <a:pPr marL="557213" lvl="2" indent="-257175">
              <a:lnSpc>
                <a:spcPct val="150000"/>
              </a:lnSpc>
            </a:pPr>
            <a:r>
              <a:rPr lang="en-US" sz="2000" dirty="0">
                <a:latin typeface="Arial" panose="020B0604020202020204" pitchFamily="34" charset="0"/>
                <a:cs typeface="Arial" panose="020B0604020202020204" pitchFamily="34" charset="0"/>
              </a:rPr>
              <a:t>Pulmonary artery </a:t>
            </a:r>
            <a:r>
              <a:rPr lang="en-US" sz="2000" b="1" dirty="0">
                <a:solidFill>
                  <a:srgbClr val="FF0000"/>
                </a:solidFill>
                <a:latin typeface="Arial" panose="020B0604020202020204" pitchFamily="34" charset="0"/>
                <a:cs typeface="Arial" panose="020B0604020202020204" pitchFamily="34" charset="0"/>
              </a:rPr>
              <a:t>diastolic</a:t>
            </a:r>
            <a:r>
              <a:rPr lang="en-US" sz="2000" dirty="0">
                <a:latin typeface="Arial" panose="020B0604020202020204" pitchFamily="34" charset="0"/>
                <a:cs typeface="Arial" panose="020B0604020202020204" pitchFamily="34" charset="0"/>
              </a:rPr>
              <a:t> pressures (PAD) and wedge pressure reflects </a:t>
            </a:r>
            <a:r>
              <a:rPr lang="en-US" sz="2000" b="1" i="1" dirty="0">
                <a:latin typeface="Arial" panose="020B0604020202020204" pitchFamily="34" charset="0"/>
                <a:cs typeface="Arial" panose="020B0604020202020204" pitchFamily="34" charset="0"/>
              </a:rPr>
              <a:t>left ventricular  preload</a:t>
            </a:r>
            <a:r>
              <a:rPr lang="en-US" sz="2000" i="1" dirty="0">
                <a:latin typeface="Arial" panose="020B0604020202020204" pitchFamily="34" charset="0"/>
                <a:cs typeface="Arial" panose="020B0604020202020204" pitchFamily="34" charset="0"/>
              </a:rPr>
              <a:t>. </a:t>
            </a:r>
          </a:p>
          <a:p>
            <a:pPr marL="257175" lvl="1" indent="-257175">
              <a:lnSpc>
                <a:spcPct val="150000"/>
              </a:lnSpc>
            </a:pPr>
            <a:r>
              <a:rPr lang="en-US" sz="2000" dirty="0">
                <a:latin typeface="Arial" panose="020B0604020202020204" pitchFamily="34" charset="0"/>
                <a:cs typeface="Arial" panose="020B0604020202020204" pitchFamily="34" charset="0"/>
              </a:rPr>
              <a:t>Measures cardiac output. </a:t>
            </a:r>
          </a:p>
          <a:p>
            <a:pPr marL="257175" lvl="1" indent="-257175">
              <a:lnSpc>
                <a:spcPct val="150000"/>
              </a:lnSpc>
            </a:pPr>
            <a:r>
              <a:rPr lang="en-US" sz="2000" dirty="0">
                <a:latin typeface="Arial" panose="020B0604020202020204" pitchFamily="34" charset="0"/>
                <a:cs typeface="Arial" panose="020B0604020202020204" pitchFamily="34" charset="0"/>
              </a:rPr>
              <a:t> Permits calculation of systemic vascular resistance (SVR) - afterload,, </a:t>
            </a:r>
          </a:p>
          <a:p>
            <a:pPr marL="257175" lvl="1" indent="-257175">
              <a:lnSpc>
                <a:spcPct val="150000"/>
              </a:lnSpc>
            </a:pPr>
            <a:r>
              <a:rPr lang="en-US" sz="2000" dirty="0">
                <a:latin typeface="Arial" panose="020B0604020202020204" pitchFamily="34" charset="0"/>
                <a:cs typeface="Arial" panose="020B0604020202020204" pitchFamily="34" charset="0"/>
              </a:rPr>
              <a:t>Assess effectiveness of therapies, like vasoactive </a:t>
            </a:r>
            <a:r>
              <a:rPr lang="en-US" sz="2100" dirty="0">
                <a:latin typeface="Arial" panose="020B0604020202020204" pitchFamily="34" charset="0"/>
                <a:cs typeface="Arial" panose="020B0604020202020204" pitchFamily="34" charset="0"/>
              </a:rPr>
              <a:t>medications or diuretics</a:t>
            </a:r>
          </a:p>
          <a:p>
            <a:pPr marL="0" indent="0">
              <a:buNone/>
            </a:pPr>
            <a:endParaRPr lang="en-US" dirty="0"/>
          </a:p>
        </p:txBody>
      </p:sp>
      <p:pic>
        <p:nvPicPr>
          <p:cNvPr id="5" name="Content Placeholder 4" descr="PAcathconnected">
            <a:extLst>
              <a:ext uri="{FF2B5EF4-FFF2-40B4-BE49-F238E27FC236}">
                <a16:creationId xmlns:a16="http://schemas.microsoft.com/office/drawing/2014/main" id="{6BEB312B-CA88-A647-8ACF-02387342E611}"/>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8006771" y="1334541"/>
            <a:ext cx="3810000" cy="4409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95148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Waveforms- look for the notch!</a:t>
            </a:r>
          </a:p>
        </p:txBody>
      </p:sp>
      <p:pic>
        <p:nvPicPr>
          <p:cNvPr id="7" name="Content Placeholder 6" descr="700px-RightHeart_Waveforms_Fig1.svg.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451579" y="1646238"/>
            <a:ext cx="9603275" cy="4525963"/>
          </a:xfrm>
        </p:spPr>
      </p:pic>
      <p:sp>
        <p:nvSpPr>
          <p:cNvPr id="3" name="TextBox 2">
            <a:extLst>
              <a:ext uri="{FF2B5EF4-FFF2-40B4-BE49-F238E27FC236}">
                <a16:creationId xmlns:a16="http://schemas.microsoft.com/office/drawing/2014/main" id="{ABF51730-47A6-4C47-9852-9CCDDD4B7857}"/>
              </a:ext>
            </a:extLst>
          </p:cNvPr>
          <p:cNvSpPr txBox="1"/>
          <p:nvPr/>
        </p:nvSpPr>
        <p:spPr>
          <a:xfrm>
            <a:off x="1325217" y="5817704"/>
            <a:ext cx="1138177" cy="369332"/>
          </a:xfrm>
          <a:prstGeom prst="rect">
            <a:avLst/>
          </a:prstGeom>
          <a:noFill/>
        </p:spPr>
        <p:txBody>
          <a:bodyPr wrap="square" rtlCol="0">
            <a:spAutoFit/>
          </a:bodyPr>
          <a:lstStyle/>
          <a:p>
            <a:r>
              <a:rPr lang="en-US" dirty="0" err="1"/>
              <a:t>Tqh.com</a:t>
            </a:r>
            <a:endParaRPr lang="en-US" dirty="0"/>
          </a:p>
        </p:txBody>
      </p:sp>
    </p:spTree>
    <p:extLst>
      <p:ext uri="{BB962C8B-B14F-4D97-AF65-F5344CB8AC3E}">
        <p14:creationId xmlns:p14="http://schemas.microsoft.com/office/powerpoint/2010/main" val="3849797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defRPr/>
            </a:pPr>
            <a:r>
              <a:rPr lang="en-US">
                <a:cs typeface="+mj-cs"/>
              </a:rPr>
              <a:t>Pulmonary artery catheter (Swan-Ganz catheter)</a:t>
            </a:r>
          </a:p>
        </p:txBody>
      </p:sp>
      <p:sp>
        <p:nvSpPr>
          <p:cNvPr id="5" name="Content Placeholder 4">
            <a:extLst>
              <a:ext uri="{FF2B5EF4-FFF2-40B4-BE49-F238E27FC236}">
                <a16:creationId xmlns:a16="http://schemas.microsoft.com/office/drawing/2014/main" id="{67BFBBDC-6103-D849-8C8B-14FAC335FFC6}"/>
              </a:ext>
            </a:extLst>
          </p:cNvPr>
          <p:cNvSpPr>
            <a:spLocks noGrp="1"/>
          </p:cNvSpPr>
          <p:nvPr>
            <p:ph sz="half" idx="1"/>
          </p:nvPr>
        </p:nvSpPr>
        <p:spPr/>
        <p:txBody>
          <a:bodyPr/>
          <a:lstStyle/>
          <a:p>
            <a:endParaRPr lang="en-US" dirty="0"/>
          </a:p>
        </p:txBody>
      </p:sp>
      <p:sp>
        <p:nvSpPr>
          <p:cNvPr id="7" name="Content Placeholder 6">
            <a:extLst>
              <a:ext uri="{FF2B5EF4-FFF2-40B4-BE49-F238E27FC236}">
                <a16:creationId xmlns:a16="http://schemas.microsoft.com/office/drawing/2014/main" id="{3727F4AA-5F1B-0646-B1B5-BFB3F7D59479}"/>
              </a:ext>
            </a:extLst>
          </p:cNvPr>
          <p:cNvSpPr>
            <a:spLocks noGrp="1"/>
          </p:cNvSpPr>
          <p:nvPr>
            <p:ph sz="half" idx="2"/>
          </p:nvPr>
        </p:nvSpPr>
        <p:spPr/>
        <p:txBody>
          <a:bodyPr>
            <a:normAutofit/>
          </a:bodyPr>
          <a:lstStyle/>
          <a:p>
            <a:r>
              <a:rPr lang="en-US" sz="2800" dirty="0"/>
              <a:t>Transducer converts intravascular pressures to electrical waveforms.</a:t>
            </a:r>
          </a:p>
        </p:txBody>
      </p:sp>
      <p:pic>
        <p:nvPicPr>
          <p:cNvPr id="63491" name="Picture 5" descr="transpa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4183" y="1757831"/>
            <a:ext cx="4645152" cy="368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2C09A0CE-A2E5-DA48-A03B-23AFF7ADCA23}"/>
              </a:ext>
            </a:extLst>
          </p:cNvPr>
          <p:cNvSpPr txBox="1"/>
          <p:nvPr/>
        </p:nvSpPr>
        <p:spPr>
          <a:xfrm>
            <a:off x="3909392" y="5467657"/>
            <a:ext cx="1017523" cy="276999"/>
          </a:xfrm>
          <a:prstGeom prst="rect">
            <a:avLst/>
          </a:prstGeom>
          <a:noFill/>
        </p:spPr>
        <p:txBody>
          <a:bodyPr wrap="none" rtlCol="0">
            <a:spAutoFit/>
          </a:bodyPr>
          <a:lstStyle/>
          <a:p>
            <a:r>
              <a:rPr lang="en-US" sz="1200" dirty="0" err="1"/>
              <a:t>Edwards.com</a:t>
            </a:r>
            <a:endParaRPr lang="en-US" sz="1200" dirty="0"/>
          </a:p>
        </p:txBody>
      </p:sp>
    </p:spTree>
    <p:extLst>
      <p:ext uri="{BB962C8B-B14F-4D97-AF65-F5344CB8AC3E}">
        <p14:creationId xmlns:p14="http://schemas.microsoft.com/office/powerpoint/2010/main" val="3748152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p:txBody>
          <a:bodyPr>
            <a:normAutofit/>
          </a:bodyPr>
          <a:lstStyle/>
          <a:p>
            <a:pPr eaLnBrk="1" hangingPunct="1">
              <a:defRPr/>
            </a:pPr>
            <a:r>
              <a:rPr lang="en-US" dirty="0"/>
              <a:t>Pulmonary Artery pressure</a:t>
            </a:r>
            <a:r>
              <a:rPr lang="en-US" dirty="0">
                <a:cs typeface="+mj-cs"/>
              </a:rPr>
              <a:t> </a:t>
            </a:r>
            <a:r>
              <a:rPr lang="en-US" dirty="0"/>
              <a:t>m</a:t>
            </a:r>
            <a:r>
              <a:rPr lang="en-US" dirty="0">
                <a:cs typeface="+mj-cs"/>
              </a:rPr>
              <a:t>easurements</a:t>
            </a:r>
          </a:p>
        </p:txBody>
      </p:sp>
      <p:sp>
        <p:nvSpPr>
          <p:cNvPr id="263171" name="Rectangle 1027"/>
          <p:cNvSpPr>
            <a:spLocks noGrp="1" noChangeArrowheads="1"/>
          </p:cNvSpPr>
          <p:nvPr>
            <p:ph idx="1"/>
          </p:nvPr>
        </p:nvSpPr>
        <p:spPr>
          <a:xfrm>
            <a:off x="953588" y="2142309"/>
            <a:ext cx="9940835" cy="4034654"/>
          </a:xfrm>
        </p:spPr>
        <p:txBody>
          <a:bodyPr>
            <a:normAutofit/>
          </a:bodyPr>
          <a:lstStyle/>
          <a:p>
            <a:pPr eaLnBrk="1" hangingPunct="1">
              <a:lnSpc>
                <a:spcPct val="90000"/>
              </a:lnSpc>
              <a:defRPr/>
            </a:pPr>
            <a:r>
              <a:rPr lang="en-US" sz="2800" dirty="0">
                <a:cs typeface="+mn-cs"/>
              </a:rPr>
              <a:t>RA (CVP) 2-6 mmHg- right sided pressures</a:t>
            </a:r>
          </a:p>
          <a:p>
            <a:pPr eaLnBrk="1" hangingPunct="1">
              <a:lnSpc>
                <a:spcPct val="90000"/>
              </a:lnSpc>
              <a:defRPr/>
            </a:pPr>
            <a:r>
              <a:rPr lang="en-US" sz="2800" dirty="0">
                <a:cs typeface="+mn-cs"/>
              </a:rPr>
              <a:t>PA pressures: mmHg</a:t>
            </a:r>
          </a:p>
          <a:p>
            <a:pPr lvl="1" eaLnBrk="1" hangingPunct="1">
              <a:lnSpc>
                <a:spcPct val="90000"/>
              </a:lnSpc>
              <a:defRPr/>
            </a:pPr>
            <a:r>
              <a:rPr lang="en-US" sz="2800" dirty="0"/>
              <a:t>Systolic- 15-30</a:t>
            </a:r>
          </a:p>
          <a:p>
            <a:pPr lvl="1" eaLnBrk="1" hangingPunct="1">
              <a:lnSpc>
                <a:spcPct val="90000"/>
              </a:lnSpc>
              <a:defRPr/>
            </a:pPr>
            <a:r>
              <a:rPr lang="en-US" sz="2800" dirty="0"/>
              <a:t>Diastolic- 5-10 </a:t>
            </a:r>
          </a:p>
          <a:p>
            <a:pPr lvl="1" eaLnBrk="1" hangingPunct="1">
              <a:lnSpc>
                <a:spcPct val="90000"/>
              </a:lnSpc>
              <a:defRPr/>
            </a:pPr>
            <a:r>
              <a:rPr lang="en-US" sz="2800" dirty="0"/>
              <a:t>Mean- 10-20 </a:t>
            </a:r>
          </a:p>
          <a:p>
            <a:pPr eaLnBrk="1" hangingPunct="1">
              <a:lnSpc>
                <a:spcPct val="90000"/>
              </a:lnSpc>
              <a:defRPr/>
            </a:pPr>
            <a:r>
              <a:rPr lang="en-US" sz="2800" dirty="0">
                <a:cs typeface="+mn-cs"/>
              </a:rPr>
              <a:t>Pulmonary artery diastolic (PAD) and Pulmonary capillary wedge pressure (PCWP) - 4-12mmHg. </a:t>
            </a:r>
            <a:r>
              <a:rPr lang="en-US" sz="2800" b="1" dirty="0">
                <a:cs typeface="+mn-cs"/>
              </a:rPr>
              <a:t>Reflect </a:t>
            </a:r>
            <a:r>
              <a:rPr lang="en-US" sz="2800" dirty="0">
                <a:cs typeface="+mn-cs"/>
              </a:rPr>
              <a:t>LV </a:t>
            </a:r>
            <a:r>
              <a:rPr lang="en-US" sz="2800" dirty="0">
                <a:solidFill>
                  <a:srgbClr val="FF0000"/>
                </a:solidFill>
                <a:cs typeface="+mn-cs"/>
              </a:rPr>
              <a:t>preload</a:t>
            </a:r>
            <a:r>
              <a:rPr lang="en-US" dirty="0">
                <a:solidFill>
                  <a:srgbClr val="FF0000"/>
                </a:solidFill>
                <a:cs typeface="+mn-cs"/>
              </a:rPr>
              <a:t>)</a:t>
            </a:r>
          </a:p>
        </p:txBody>
      </p:sp>
    </p:spTree>
    <p:extLst>
      <p:ext uri="{BB962C8B-B14F-4D97-AF65-F5344CB8AC3E}">
        <p14:creationId xmlns:p14="http://schemas.microsoft.com/office/powerpoint/2010/main" val="2100114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defRPr/>
            </a:pPr>
            <a:r>
              <a:rPr lang="en-US">
                <a:cs typeface="+mj-cs"/>
              </a:rPr>
              <a:t>Pulmonary Artery Catheters</a:t>
            </a:r>
          </a:p>
        </p:txBody>
      </p:sp>
      <p:sp>
        <p:nvSpPr>
          <p:cNvPr id="207875" name="Rectangle 3"/>
          <p:cNvSpPr>
            <a:spLocks noGrp="1" noChangeArrowheads="1"/>
          </p:cNvSpPr>
          <p:nvPr>
            <p:ph idx="1"/>
          </p:nvPr>
        </p:nvSpPr>
        <p:spPr/>
        <p:txBody>
          <a:bodyPr>
            <a:normAutofit/>
          </a:bodyPr>
          <a:lstStyle/>
          <a:p>
            <a:pPr eaLnBrk="1" hangingPunct="1">
              <a:defRPr/>
            </a:pPr>
            <a:r>
              <a:rPr lang="en-US" sz="2800" dirty="0"/>
              <a:t>Cardiac Output measurements obtained either by:</a:t>
            </a:r>
          </a:p>
          <a:p>
            <a:pPr lvl="1" eaLnBrk="1" hangingPunct="1">
              <a:defRPr/>
            </a:pPr>
            <a:r>
              <a:rPr lang="en-US" sz="2800" dirty="0"/>
              <a:t>Intermittent measurements </a:t>
            </a:r>
          </a:p>
          <a:p>
            <a:pPr lvl="1" eaLnBrk="1" hangingPunct="1">
              <a:defRPr/>
            </a:pPr>
            <a:r>
              <a:rPr lang="en-US" sz="2800" dirty="0"/>
              <a:t>Continuous measurements (CCO)</a:t>
            </a:r>
          </a:p>
          <a:p>
            <a:pPr>
              <a:defRPr/>
            </a:pPr>
            <a:r>
              <a:rPr lang="en-US" sz="2800" dirty="0"/>
              <a:t>Non-invasive C.O. and Stroke volume technologies emerging. Reliability  being evaluated.  </a:t>
            </a:r>
          </a:p>
        </p:txBody>
      </p:sp>
      <p:sp>
        <p:nvSpPr>
          <p:cNvPr id="2" name="TextBox 1">
            <a:extLst>
              <a:ext uri="{FF2B5EF4-FFF2-40B4-BE49-F238E27FC236}">
                <a16:creationId xmlns:a16="http://schemas.microsoft.com/office/drawing/2014/main" id="{E9D7FB5A-19CD-9A49-804F-63B75E1683C5}"/>
              </a:ext>
            </a:extLst>
          </p:cNvPr>
          <p:cNvSpPr txBox="1"/>
          <p:nvPr/>
        </p:nvSpPr>
        <p:spPr>
          <a:xfrm>
            <a:off x="4333460" y="5004247"/>
            <a:ext cx="7116417" cy="492443"/>
          </a:xfrm>
          <a:prstGeom prst="rect">
            <a:avLst/>
          </a:prstGeom>
          <a:noFill/>
        </p:spPr>
        <p:txBody>
          <a:bodyPr wrap="square" rtlCol="0">
            <a:spAutoFit/>
          </a:bodyPr>
          <a:lstStyle/>
          <a:p>
            <a:r>
              <a:rPr lang="en-US" sz="2600" b="1" dirty="0"/>
              <a:t>	Cardiac output = HR x stroke volume</a:t>
            </a:r>
          </a:p>
        </p:txBody>
      </p:sp>
    </p:spTree>
    <p:extLst>
      <p:ext uri="{BB962C8B-B14F-4D97-AF65-F5344CB8AC3E}">
        <p14:creationId xmlns:p14="http://schemas.microsoft.com/office/powerpoint/2010/main" val="93507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#1</a:t>
            </a:r>
          </a:p>
        </p:txBody>
      </p:sp>
      <p:sp>
        <p:nvSpPr>
          <p:cNvPr id="3" name="Content Placeholder 2"/>
          <p:cNvSpPr>
            <a:spLocks noGrp="1"/>
          </p:cNvSpPr>
          <p:nvPr>
            <p:ph idx="1"/>
          </p:nvPr>
        </p:nvSpPr>
        <p:spPr/>
        <p:txBody>
          <a:bodyPr>
            <a:normAutofit fontScale="77500" lnSpcReduction="20000"/>
          </a:bodyPr>
          <a:lstStyle/>
          <a:p>
            <a:r>
              <a:rPr lang="en-US" sz="3000" dirty="0"/>
              <a:t>You are caring for Mr. C, age 70, who was admitted to your unit postoperatively 15 min ago following a L open thoracotomy for removal of a malignant tumor. </a:t>
            </a:r>
          </a:p>
          <a:p>
            <a:r>
              <a:rPr lang="en-US" sz="3000" dirty="0"/>
              <a:t>Handoff report that you receive from the PACU:</a:t>
            </a:r>
          </a:p>
          <a:p>
            <a:pPr lvl="1"/>
            <a:r>
              <a:rPr lang="en-US" sz="2400" dirty="0"/>
              <a:t>Vital signs BP 100/88, HR 100, respirations 18, SaO2 94%</a:t>
            </a:r>
          </a:p>
          <a:p>
            <a:pPr lvl="1"/>
            <a:r>
              <a:rPr lang="en-US" sz="2400" dirty="0"/>
              <a:t> Chest tube drainage tube totals 250 ml serosanguinous drainage at 2pm since surgery.  </a:t>
            </a:r>
          </a:p>
          <a:p>
            <a:pPr lvl="1"/>
            <a:r>
              <a:rPr lang="en-US" sz="2400" dirty="0"/>
              <a:t>IV D5.45 at 125 ml/</a:t>
            </a:r>
            <a:r>
              <a:rPr lang="en-US" sz="2400" dirty="0" err="1"/>
              <a:t>hr</a:t>
            </a:r>
            <a:r>
              <a:rPr lang="en-US" sz="2400" dirty="0"/>
              <a:t> via #20 IV in the hand.</a:t>
            </a:r>
          </a:p>
          <a:p>
            <a:pPr lvl="1"/>
            <a:r>
              <a:rPr lang="en-US" sz="2400" dirty="0"/>
              <a:t>U/O 30 ml/</a:t>
            </a:r>
            <a:r>
              <a:rPr lang="en-US" sz="2400" dirty="0" err="1"/>
              <a:t>hr</a:t>
            </a:r>
            <a:endParaRPr lang="en-US" sz="2400" dirty="0"/>
          </a:p>
          <a:p>
            <a:pPr lvl="1"/>
            <a:r>
              <a:rPr lang="en-US" sz="2400" dirty="0"/>
              <a:t>PMH- emphysema, HTN, (on metoprolol at home), cirrhosis</a:t>
            </a:r>
          </a:p>
          <a:p>
            <a:pPr lvl="1"/>
            <a:endParaRPr lang="en-US" dirty="0"/>
          </a:p>
        </p:txBody>
      </p:sp>
    </p:spTree>
    <p:extLst>
      <p:ext uri="{BB962C8B-B14F-4D97-AF65-F5344CB8AC3E}">
        <p14:creationId xmlns:p14="http://schemas.microsoft.com/office/powerpoint/2010/main" val="953542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defRPr/>
            </a:pPr>
            <a:r>
              <a:rPr lang="en-US">
                <a:cs typeface="+mj-cs"/>
              </a:rPr>
              <a:t>Cardiogenic Shock</a:t>
            </a:r>
            <a:br>
              <a:rPr lang="en-US">
                <a:cs typeface="+mj-cs"/>
              </a:rPr>
            </a:br>
            <a:r>
              <a:rPr lang="en-US">
                <a:cs typeface="+mj-cs"/>
              </a:rPr>
              <a:t>Hemodynamics</a:t>
            </a:r>
          </a:p>
        </p:txBody>
      </p:sp>
      <p:sp>
        <p:nvSpPr>
          <p:cNvPr id="23555" name="Rectangle 3"/>
          <p:cNvSpPr>
            <a:spLocks noGrp="1" noChangeArrowheads="1"/>
          </p:cNvSpPr>
          <p:nvPr>
            <p:ph idx="1"/>
          </p:nvPr>
        </p:nvSpPr>
        <p:spPr>
          <a:xfrm>
            <a:off x="838200" y="2220685"/>
            <a:ext cx="10515600" cy="3956277"/>
          </a:xfrm>
        </p:spPr>
        <p:txBody>
          <a:bodyPr>
            <a:normAutofit/>
          </a:bodyPr>
          <a:lstStyle/>
          <a:p>
            <a:pPr eaLnBrk="1" hangingPunct="1">
              <a:lnSpc>
                <a:spcPct val="150000"/>
              </a:lnSpc>
              <a:defRPr/>
            </a:pPr>
            <a:r>
              <a:rPr lang="en-US" sz="2400" dirty="0">
                <a:solidFill>
                  <a:srgbClr val="FF0000"/>
                </a:solidFill>
              </a:rPr>
              <a:t>Decreased Cardiac Output (CO), cardiac index (CI). </a:t>
            </a:r>
          </a:p>
          <a:p>
            <a:pPr lvl="1">
              <a:lnSpc>
                <a:spcPct val="150000"/>
              </a:lnSpc>
              <a:defRPr/>
            </a:pPr>
            <a:r>
              <a:rPr lang="en-US" sz="2100" dirty="0"/>
              <a:t>Cardiac index = CO/BSA.  CI- 2.5-4 L/min/m2</a:t>
            </a:r>
          </a:p>
          <a:p>
            <a:pPr eaLnBrk="1" hangingPunct="1">
              <a:lnSpc>
                <a:spcPct val="150000"/>
              </a:lnSpc>
              <a:defRPr/>
            </a:pPr>
            <a:r>
              <a:rPr lang="en-US" sz="2400" dirty="0">
                <a:solidFill>
                  <a:srgbClr val="FF0000"/>
                </a:solidFill>
              </a:rPr>
              <a:t>Increased PA pressures= increased PRELOAD</a:t>
            </a:r>
            <a:r>
              <a:rPr lang="en-US" sz="2400" dirty="0"/>
              <a:t>!  Patient is fluid overloaded. </a:t>
            </a:r>
          </a:p>
          <a:p>
            <a:pPr eaLnBrk="1" hangingPunct="1">
              <a:lnSpc>
                <a:spcPct val="150000"/>
              </a:lnSpc>
              <a:defRPr/>
            </a:pPr>
            <a:r>
              <a:rPr lang="en-US" sz="2400" dirty="0"/>
              <a:t>Increased SVR- patient is </a:t>
            </a:r>
            <a:r>
              <a:rPr lang="en-US" sz="2400" dirty="0" err="1"/>
              <a:t>vasoconstricted</a:t>
            </a:r>
            <a:r>
              <a:rPr lang="en-US" sz="2400" dirty="0"/>
              <a:t>. Increased AFTERLOAD!</a:t>
            </a:r>
          </a:p>
          <a:p>
            <a:pPr eaLnBrk="1" hangingPunct="1">
              <a:lnSpc>
                <a:spcPct val="90000"/>
              </a:lnSpc>
              <a:defRPr/>
            </a:pPr>
            <a:endParaRPr lang="en-US" dirty="0"/>
          </a:p>
        </p:txBody>
      </p:sp>
    </p:spTree>
    <p:extLst>
      <p:ext uri="{BB962C8B-B14F-4D97-AF65-F5344CB8AC3E}">
        <p14:creationId xmlns:p14="http://schemas.microsoft.com/office/powerpoint/2010/main" val="3113239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a:cs typeface="+mj-cs"/>
              </a:rPr>
              <a:t>Managing Cardiogenic Shock</a:t>
            </a:r>
          </a:p>
        </p:txBody>
      </p:sp>
      <p:sp>
        <p:nvSpPr>
          <p:cNvPr id="169987" name="Rectangle 3"/>
          <p:cNvSpPr>
            <a:spLocks noGrp="1" noChangeArrowheads="1"/>
          </p:cNvSpPr>
          <p:nvPr>
            <p:ph idx="1"/>
          </p:nvPr>
        </p:nvSpPr>
        <p:spPr>
          <a:xfrm>
            <a:off x="838200" y="1838688"/>
            <a:ext cx="10515600" cy="4351338"/>
          </a:xfrm>
        </p:spPr>
        <p:txBody>
          <a:bodyPr>
            <a:normAutofit/>
          </a:bodyPr>
          <a:lstStyle/>
          <a:p>
            <a:pPr eaLnBrk="1" hangingPunct="1">
              <a:defRPr/>
            </a:pPr>
            <a:r>
              <a:rPr lang="en-US" sz="2800" b="1" dirty="0"/>
              <a:t>Goals: </a:t>
            </a:r>
            <a:r>
              <a:rPr lang="en-US" sz="2800" dirty="0"/>
              <a:t>adequate perfusion of organs- evidenced by: </a:t>
            </a:r>
          </a:p>
          <a:p>
            <a:pPr lvl="1" eaLnBrk="1" hangingPunct="1">
              <a:lnSpc>
                <a:spcPct val="150000"/>
              </a:lnSpc>
              <a:defRPr/>
            </a:pPr>
            <a:r>
              <a:rPr lang="en-US" sz="2800" dirty="0"/>
              <a:t>Mean arterial pressure (MAP)  &gt; 65 mmHg</a:t>
            </a:r>
          </a:p>
          <a:p>
            <a:pPr lvl="2">
              <a:lnSpc>
                <a:spcPct val="150000"/>
              </a:lnSpc>
              <a:defRPr/>
            </a:pPr>
            <a:r>
              <a:rPr lang="en-US" sz="2800" i="1" dirty="0"/>
              <a:t>(How do you calculate mean arterial pressure??)</a:t>
            </a:r>
          </a:p>
          <a:p>
            <a:pPr lvl="1" eaLnBrk="1" hangingPunct="1">
              <a:lnSpc>
                <a:spcPct val="150000"/>
              </a:lnSpc>
              <a:defRPr/>
            </a:pPr>
            <a:r>
              <a:rPr lang="en-US" sz="2800" dirty="0"/>
              <a:t>Urine output  greater than 0.5 ml/kg/</a:t>
            </a:r>
            <a:r>
              <a:rPr lang="en-US" sz="2800" dirty="0" err="1"/>
              <a:t>hr</a:t>
            </a:r>
            <a:endParaRPr lang="en-US" sz="2800" dirty="0"/>
          </a:p>
          <a:p>
            <a:pPr lvl="1" eaLnBrk="1" hangingPunct="1">
              <a:lnSpc>
                <a:spcPct val="150000"/>
              </a:lnSpc>
              <a:defRPr/>
            </a:pPr>
            <a:r>
              <a:rPr lang="en-US" sz="2800" dirty="0"/>
              <a:t>Adequate cerebral circulation- (how would you evaluate?)</a:t>
            </a:r>
          </a:p>
          <a:p>
            <a:pPr lvl="1" eaLnBrk="1" hangingPunct="1">
              <a:lnSpc>
                <a:spcPct val="150000"/>
              </a:lnSpc>
              <a:defRPr/>
            </a:pPr>
            <a:r>
              <a:rPr lang="en-US" sz="2800" dirty="0"/>
              <a:t>Cardiac </a:t>
            </a:r>
            <a:r>
              <a:rPr lang="en-US" sz="2800" i="1" dirty="0"/>
              <a:t>index</a:t>
            </a:r>
            <a:r>
              <a:rPr lang="en-US" sz="2800" dirty="0"/>
              <a:t> &gt; 2.5L/min/m2</a:t>
            </a:r>
          </a:p>
          <a:p>
            <a:pPr lvl="1" eaLnBrk="1" hangingPunct="1">
              <a:defRPr/>
            </a:pPr>
            <a:endParaRPr lang="en-US" sz="1500" dirty="0"/>
          </a:p>
        </p:txBody>
      </p:sp>
    </p:spTree>
    <p:extLst>
      <p:ext uri="{BB962C8B-B14F-4D97-AF65-F5344CB8AC3E}">
        <p14:creationId xmlns:p14="http://schemas.microsoft.com/office/powerpoint/2010/main" val="2496286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dirty="0"/>
              <a:t> Cardiac Output vs Cardiac Index</a:t>
            </a:r>
          </a:p>
        </p:txBody>
      </p:sp>
      <p:sp>
        <p:nvSpPr>
          <p:cNvPr id="3" name="Content Placeholder 2"/>
          <p:cNvSpPr>
            <a:spLocks noGrp="1"/>
          </p:cNvSpPr>
          <p:nvPr>
            <p:ph sz="half" idx="1"/>
          </p:nvPr>
        </p:nvSpPr>
        <p:spPr>
          <a:xfrm>
            <a:off x="838200" y="1825625"/>
            <a:ext cx="4531707" cy="4351338"/>
          </a:xfrm>
        </p:spPr>
        <p:txBody>
          <a:bodyPr>
            <a:normAutofit fontScale="92500" lnSpcReduction="10000"/>
          </a:bodyPr>
          <a:lstStyle/>
          <a:p>
            <a:pPr>
              <a:defRPr/>
            </a:pPr>
            <a:r>
              <a:rPr lang="en-US" sz="2800" dirty="0"/>
              <a:t>Cardiac Output varies with age, size, and metabolic demands</a:t>
            </a:r>
          </a:p>
          <a:p>
            <a:pPr>
              <a:defRPr/>
            </a:pPr>
            <a:r>
              <a:rPr lang="en-US" sz="2800" dirty="0"/>
              <a:t>To compare </a:t>
            </a:r>
            <a:r>
              <a:rPr lang="ja-JP" altLang="en-US" sz="2800" dirty="0"/>
              <a:t>“</a:t>
            </a:r>
            <a:r>
              <a:rPr lang="en-US" sz="2800" dirty="0"/>
              <a:t>normal</a:t>
            </a:r>
            <a:r>
              <a:rPr lang="ja-JP" altLang="en-US" sz="2800" dirty="0"/>
              <a:t>”</a:t>
            </a:r>
            <a:r>
              <a:rPr lang="en-US" sz="2800" dirty="0"/>
              <a:t> CO between people of different sizes, we use </a:t>
            </a:r>
            <a:r>
              <a:rPr lang="ja-JP" altLang="en-US" sz="2800" dirty="0"/>
              <a:t>“</a:t>
            </a:r>
            <a:r>
              <a:rPr lang="en-US" sz="2800" i="1" dirty="0"/>
              <a:t>cardiac index</a:t>
            </a:r>
            <a:r>
              <a:rPr lang="ja-JP" altLang="en-US" sz="2800" i="1" dirty="0"/>
              <a:t>”</a:t>
            </a:r>
            <a:r>
              <a:rPr lang="en-US" sz="2800" i="1" dirty="0"/>
              <a:t>. (CI)</a:t>
            </a:r>
          </a:p>
          <a:p>
            <a:pPr>
              <a:defRPr/>
            </a:pPr>
            <a:r>
              <a:rPr lang="en-US" sz="2800" dirty="0"/>
              <a:t>CO/Body surface area (BSA)= cardiac index (CI)</a:t>
            </a:r>
          </a:p>
          <a:p>
            <a:endParaRPr lang="en-US" dirty="0"/>
          </a:p>
        </p:txBody>
      </p:sp>
      <p:sp>
        <p:nvSpPr>
          <p:cNvPr id="5" name="Content Placeholder 4">
            <a:extLst>
              <a:ext uri="{FF2B5EF4-FFF2-40B4-BE49-F238E27FC236}">
                <a16:creationId xmlns:a16="http://schemas.microsoft.com/office/drawing/2014/main" id="{21A8BC94-C0EA-3543-B270-224FB2B102C3}"/>
              </a:ext>
            </a:extLst>
          </p:cNvPr>
          <p:cNvSpPr>
            <a:spLocks noGrp="1"/>
          </p:cNvSpPr>
          <p:nvPr>
            <p:ph sz="half" idx="2"/>
          </p:nvPr>
        </p:nvSpPr>
        <p:spPr/>
        <p:txBody>
          <a:bodyPr>
            <a:normAutofit fontScale="92500" lnSpcReduction="10000"/>
          </a:bodyPr>
          <a:lstStyle/>
          <a:p>
            <a:endParaRPr lang="en-US"/>
          </a:p>
        </p:txBody>
      </p:sp>
      <p:pic>
        <p:nvPicPr>
          <p:cNvPr id="2" name="Picture 1" descr="shaq.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0" y="1448663"/>
            <a:ext cx="5257800" cy="4849813"/>
          </a:xfrm>
          <a:prstGeom prst="rect">
            <a:avLst/>
          </a:prstGeom>
        </p:spPr>
      </p:pic>
    </p:spTree>
    <p:extLst>
      <p:ext uri="{BB962C8B-B14F-4D97-AF65-F5344CB8AC3E}">
        <p14:creationId xmlns:p14="http://schemas.microsoft.com/office/powerpoint/2010/main" val="183993565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en-US">
                <a:cs typeface="+mj-cs"/>
              </a:rPr>
              <a:t>Pharmacologic therapy</a:t>
            </a:r>
          </a:p>
        </p:txBody>
      </p:sp>
      <p:sp>
        <p:nvSpPr>
          <p:cNvPr id="171011" name="Rectangle 3"/>
          <p:cNvSpPr>
            <a:spLocks noGrp="1" noChangeArrowheads="1"/>
          </p:cNvSpPr>
          <p:nvPr>
            <p:ph idx="1"/>
          </p:nvPr>
        </p:nvSpPr>
        <p:spPr/>
        <p:txBody>
          <a:bodyPr>
            <a:noAutofit/>
          </a:bodyPr>
          <a:lstStyle/>
          <a:p>
            <a:pPr eaLnBrk="1" hangingPunct="1">
              <a:defRPr/>
            </a:pPr>
            <a:r>
              <a:rPr lang="en-US" sz="2400" dirty="0">
                <a:cs typeface="+mn-cs"/>
              </a:rPr>
              <a:t>Vasoactive medications-aim is to increase cardiac output without increasing afterload</a:t>
            </a:r>
          </a:p>
          <a:p>
            <a:pPr eaLnBrk="1" hangingPunct="1">
              <a:defRPr/>
            </a:pPr>
            <a:r>
              <a:rPr lang="en-US" sz="2400" dirty="0">
                <a:cs typeface="+mn-cs"/>
              </a:rPr>
              <a:t>Common </a:t>
            </a:r>
            <a:r>
              <a:rPr lang="en-US" sz="2400" dirty="0">
                <a:latin typeface="Arial"/>
              </a:rPr>
              <a:t>IV vasoactive medications</a:t>
            </a:r>
            <a:r>
              <a:rPr lang="en-US" sz="2400" dirty="0">
                <a:cs typeface="+mn-cs"/>
              </a:rPr>
              <a:t> include dopamine, dobutamine, milrinone (phosphodiesterase inhibitor), norepinephrine, epinephrine. Action depends on medication and dose. </a:t>
            </a:r>
          </a:p>
          <a:p>
            <a:pPr eaLnBrk="1" hangingPunct="1">
              <a:defRPr/>
            </a:pPr>
            <a:r>
              <a:rPr lang="en-US" sz="2400" dirty="0">
                <a:cs typeface="+mn-cs"/>
              </a:rPr>
              <a:t>Treat arrhythmias appropriately (</a:t>
            </a:r>
            <a:r>
              <a:rPr lang="en-US" sz="2400" dirty="0" err="1">
                <a:cs typeface="+mn-cs"/>
              </a:rPr>
              <a:t>KCl</a:t>
            </a:r>
            <a:r>
              <a:rPr lang="en-US" sz="2400" dirty="0">
                <a:cs typeface="+mn-cs"/>
              </a:rPr>
              <a:t>, MgSO4, amiodarone)</a:t>
            </a:r>
          </a:p>
          <a:p>
            <a:pPr eaLnBrk="1" hangingPunct="1">
              <a:defRPr/>
            </a:pPr>
            <a:r>
              <a:rPr lang="en-US" sz="2400" dirty="0">
                <a:cs typeface="+mn-cs"/>
              </a:rPr>
              <a:t>Diuretics if pulmonary edema present.</a:t>
            </a:r>
          </a:p>
        </p:txBody>
      </p:sp>
    </p:spTree>
    <p:extLst>
      <p:ext uri="{BB962C8B-B14F-4D97-AF65-F5344CB8AC3E}">
        <p14:creationId xmlns:p14="http://schemas.microsoft.com/office/powerpoint/2010/main" val="2975839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AA41-ABC4-F142-A11E-BE6F2BDD6A66}"/>
              </a:ext>
            </a:extLst>
          </p:cNvPr>
          <p:cNvSpPr>
            <a:spLocks noGrp="1"/>
          </p:cNvSpPr>
          <p:nvPr>
            <p:ph type="title"/>
          </p:nvPr>
        </p:nvSpPr>
        <p:spPr/>
        <p:txBody>
          <a:bodyPr/>
          <a:lstStyle/>
          <a:p>
            <a:r>
              <a:rPr lang="en-US" dirty="0"/>
              <a:t>Vasoactive IV medications</a:t>
            </a:r>
          </a:p>
        </p:txBody>
      </p:sp>
      <p:pic>
        <p:nvPicPr>
          <p:cNvPr id="5" name="Content Placeholder 4">
            <a:extLst>
              <a:ext uri="{FF2B5EF4-FFF2-40B4-BE49-F238E27FC236}">
                <a16:creationId xmlns:a16="http://schemas.microsoft.com/office/drawing/2014/main" id="{470FB7A6-C411-7F44-9CED-774696CB954A}"/>
              </a:ext>
            </a:extLst>
          </p:cNvPr>
          <p:cNvPicPr>
            <a:picLocks noGrp="1" noChangeAspect="1"/>
          </p:cNvPicPr>
          <p:nvPr>
            <p:ph idx="1"/>
          </p:nvPr>
        </p:nvPicPr>
        <p:blipFill>
          <a:blip r:embed="rId2"/>
          <a:stretch>
            <a:fillRect/>
          </a:stretch>
        </p:blipFill>
        <p:spPr>
          <a:xfrm>
            <a:off x="1549372" y="1638401"/>
            <a:ext cx="9040325" cy="4415080"/>
          </a:xfrm>
        </p:spPr>
      </p:pic>
    </p:spTree>
    <p:extLst>
      <p:ext uri="{BB962C8B-B14F-4D97-AF65-F5344CB8AC3E}">
        <p14:creationId xmlns:p14="http://schemas.microsoft.com/office/powerpoint/2010/main" val="1286981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normAutofit/>
          </a:bodyPr>
          <a:lstStyle/>
          <a:p>
            <a:pPr eaLnBrk="1" hangingPunct="1">
              <a:defRPr/>
            </a:pPr>
            <a:r>
              <a:rPr lang="en-US">
                <a:cs typeface="+mj-cs"/>
              </a:rPr>
              <a:t>Patient Management on Vasoactive Medications</a:t>
            </a:r>
          </a:p>
        </p:txBody>
      </p:sp>
      <p:sp>
        <p:nvSpPr>
          <p:cNvPr id="199683" name="Rectangle 3"/>
          <p:cNvSpPr>
            <a:spLocks noGrp="1" noChangeArrowheads="1"/>
          </p:cNvSpPr>
          <p:nvPr>
            <p:ph idx="1"/>
          </p:nvPr>
        </p:nvSpPr>
        <p:spPr>
          <a:xfrm>
            <a:off x="966650" y="2142309"/>
            <a:ext cx="10387149" cy="4034654"/>
          </a:xfrm>
        </p:spPr>
        <p:txBody>
          <a:bodyPr>
            <a:normAutofit/>
          </a:bodyPr>
          <a:lstStyle/>
          <a:p>
            <a:pPr eaLnBrk="1" hangingPunct="1">
              <a:lnSpc>
                <a:spcPct val="90000"/>
              </a:lnSpc>
              <a:defRPr/>
            </a:pPr>
            <a:r>
              <a:rPr lang="en-US" sz="2400" dirty="0"/>
              <a:t>VS frequently; </a:t>
            </a:r>
            <a:r>
              <a:rPr lang="en-US" sz="2400" b="1" dirty="0"/>
              <a:t>q 15 min </a:t>
            </a:r>
            <a:r>
              <a:rPr lang="en-US" sz="2400" dirty="0"/>
              <a:t>while titrating vasoactive meds or while unstable</a:t>
            </a:r>
          </a:p>
          <a:p>
            <a:pPr eaLnBrk="1" hangingPunct="1">
              <a:lnSpc>
                <a:spcPct val="90000"/>
              </a:lnSpc>
              <a:defRPr/>
            </a:pPr>
            <a:r>
              <a:rPr lang="en-US" sz="2400" dirty="0"/>
              <a:t>Dosage titrated to patient response. </a:t>
            </a:r>
          </a:p>
          <a:p>
            <a:pPr eaLnBrk="1" hangingPunct="1">
              <a:lnSpc>
                <a:spcPct val="90000"/>
              </a:lnSpc>
              <a:defRPr/>
            </a:pPr>
            <a:r>
              <a:rPr lang="en-US" sz="2400" dirty="0"/>
              <a:t>Titrated to BP or cardiac index goal</a:t>
            </a:r>
          </a:p>
          <a:p>
            <a:pPr eaLnBrk="1" hangingPunct="1">
              <a:lnSpc>
                <a:spcPct val="90000"/>
              </a:lnSpc>
              <a:defRPr/>
            </a:pPr>
            <a:r>
              <a:rPr lang="en-US" sz="2400" i="1" dirty="0"/>
              <a:t>Administer via central line if possible</a:t>
            </a:r>
          </a:p>
          <a:p>
            <a:pPr lvl="2">
              <a:defRPr/>
            </a:pPr>
            <a:r>
              <a:rPr lang="en-US" sz="2400" dirty="0"/>
              <a:t>Extravasation may cause tissue damage</a:t>
            </a:r>
          </a:p>
          <a:p>
            <a:pPr eaLnBrk="1" hangingPunct="1">
              <a:lnSpc>
                <a:spcPct val="90000"/>
              </a:lnSpc>
              <a:defRPr/>
            </a:pPr>
            <a:r>
              <a:rPr lang="en-US" sz="2400" b="1" dirty="0"/>
              <a:t>Use arterial line for monitoring BP. </a:t>
            </a:r>
          </a:p>
          <a:p>
            <a:pPr eaLnBrk="1" hangingPunct="1">
              <a:lnSpc>
                <a:spcPct val="90000"/>
              </a:lnSpc>
              <a:defRPr/>
            </a:pPr>
            <a:endParaRPr lang="en-US" sz="2250" dirty="0"/>
          </a:p>
        </p:txBody>
      </p:sp>
    </p:spTree>
    <p:extLst>
      <p:ext uri="{BB962C8B-B14F-4D97-AF65-F5344CB8AC3E}">
        <p14:creationId xmlns:p14="http://schemas.microsoft.com/office/powerpoint/2010/main" val="3342099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defRPr/>
            </a:pPr>
            <a:r>
              <a:rPr lang="en-US">
                <a:cs typeface="+mj-cs"/>
              </a:rPr>
              <a:t>Invasive Arterial BP Monitoring</a:t>
            </a:r>
          </a:p>
        </p:txBody>
      </p:sp>
      <p:sp>
        <p:nvSpPr>
          <p:cNvPr id="265219" name="Rectangle 3"/>
          <p:cNvSpPr>
            <a:spLocks noGrp="1" noChangeArrowheads="1"/>
          </p:cNvSpPr>
          <p:nvPr>
            <p:ph sz="half" idx="1"/>
          </p:nvPr>
        </p:nvSpPr>
        <p:spPr/>
        <p:txBody>
          <a:bodyPr>
            <a:normAutofit/>
          </a:bodyPr>
          <a:lstStyle/>
          <a:p>
            <a:pPr eaLnBrk="1" hangingPunct="1">
              <a:defRPr/>
            </a:pPr>
            <a:r>
              <a:rPr lang="en-US" sz="2400" dirty="0"/>
              <a:t>Indwelling catheter in artery. </a:t>
            </a:r>
          </a:p>
          <a:p>
            <a:pPr eaLnBrk="1" hangingPunct="1">
              <a:defRPr/>
            </a:pPr>
            <a:r>
              <a:rPr lang="en-US" sz="2400" dirty="0"/>
              <a:t>Radial, brachial, femoral arteries most frequently utilized</a:t>
            </a:r>
          </a:p>
          <a:p>
            <a:pPr eaLnBrk="1" hangingPunct="1">
              <a:defRPr/>
            </a:pPr>
            <a:r>
              <a:rPr lang="en-US" sz="2400" dirty="0"/>
              <a:t>Pressure tubing to transducer</a:t>
            </a:r>
          </a:p>
          <a:p>
            <a:pPr eaLnBrk="1" hangingPunct="1">
              <a:defRPr/>
            </a:pPr>
            <a:r>
              <a:rPr lang="en-US" sz="2400" dirty="0"/>
              <a:t>Converts pressure to electronic waveforms</a:t>
            </a:r>
          </a:p>
        </p:txBody>
      </p:sp>
      <p:pic>
        <p:nvPicPr>
          <p:cNvPr id="265222" name="Picture 6" descr="arterial line "/>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150723"/>
            <a:ext cx="5181600" cy="3701142"/>
          </a:xfrm>
        </p:spPr>
      </p:pic>
      <p:sp>
        <p:nvSpPr>
          <p:cNvPr id="2" name="Footer Placeholder 1">
            <a:extLst>
              <a:ext uri="{FF2B5EF4-FFF2-40B4-BE49-F238E27FC236}">
                <a16:creationId xmlns:a16="http://schemas.microsoft.com/office/drawing/2014/main" id="{2BD80755-6E29-D644-BA51-2D5B54304A08}"/>
              </a:ext>
            </a:extLst>
          </p:cNvPr>
          <p:cNvSpPr>
            <a:spLocks noGrp="1"/>
          </p:cNvSpPr>
          <p:nvPr>
            <p:ph type="ftr" sz="quarter" idx="11"/>
          </p:nvPr>
        </p:nvSpPr>
        <p:spPr/>
        <p:txBody>
          <a:bodyPr/>
          <a:lstStyle/>
          <a:p>
            <a:r>
              <a:rPr lang="en-US"/>
              <a:t>(youtube.com)</a:t>
            </a:r>
            <a:endParaRPr lang="en-US" dirty="0"/>
          </a:p>
        </p:txBody>
      </p:sp>
      <p:sp>
        <p:nvSpPr>
          <p:cNvPr id="3" name="TextBox 2">
            <a:extLst>
              <a:ext uri="{FF2B5EF4-FFF2-40B4-BE49-F238E27FC236}">
                <a16:creationId xmlns:a16="http://schemas.microsoft.com/office/drawing/2014/main" id="{0C012F04-9169-454A-90B6-CDC6391973FC}"/>
              </a:ext>
            </a:extLst>
          </p:cNvPr>
          <p:cNvSpPr txBox="1"/>
          <p:nvPr/>
        </p:nvSpPr>
        <p:spPr>
          <a:xfrm>
            <a:off x="7142922" y="5851866"/>
            <a:ext cx="1252063" cy="276999"/>
          </a:xfrm>
          <a:prstGeom prst="rect">
            <a:avLst/>
          </a:prstGeom>
          <a:noFill/>
        </p:spPr>
        <p:txBody>
          <a:bodyPr wrap="square" rtlCol="0">
            <a:spAutoFit/>
          </a:bodyPr>
          <a:lstStyle/>
          <a:p>
            <a:r>
              <a:rPr lang="en-US" sz="1200" dirty="0" err="1"/>
              <a:t>Youtube.com</a:t>
            </a:r>
            <a:endParaRPr lang="en-US" sz="1200" dirty="0"/>
          </a:p>
        </p:txBody>
      </p:sp>
    </p:spTree>
    <p:extLst>
      <p:ext uri="{BB962C8B-B14F-4D97-AF65-F5344CB8AC3E}">
        <p14:creationId xmlns:p14="http://schemas.microsoft.com/office/powerpoint/2010/main" val="1265307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normAutofit/>
          </a:bodyPr>
          <a:lstStyle/>
          <a:p>
            <a:pPr eaLnBrk="1" hangingPunct="1">
              <a:defRPr/>
            </a:pPr>
            <a:r>
              <a:rPr lang="en-US" dirty="0">
                <a:cs typeface="+mj-cs"/>
              </a:rPr>
              <a:t>Arterial Line Monitoring</a:t>
            </a:r>
          </a:p>
        </p:txBody>
      </p:sp>
      <p:sp>
        <p:nvSpPr>
          <p:cNvPr id="267267" name="Rectangle 3"/>
          <p:cNvSpPr>
            <a:spLocks noGrp="1" noChangeArrowheads="1"/>
          </p:cNvSpPr>
          <p:nvPr>
            <p:ph sz="half" idx="1"/>
          </p:nvPr>
        </p:nvSpPr>
        <p:spPr/>
        <p:txBody>
          <a:bodyPr>
            <a:normAutofit/>
          </a:bodyPr>
          <a:lstStyle/>
          <a:p>
            <a:pPr eaLnBrk="1" hangingPunct="1">
              <a:lnSpc>
                <a:spcPct val="90000"/>
              </a:lnSpc>
              <a:defRPr/>
            </a:pPr>
            <a:r>
              <a:rPr lang="en-US" sz="2250" dirty="0"/>
              <a:t>Advantages-</a:t>
            </a:r>
          </a:p>
          <a:p>
            <a:pPr lvl="1" eaLnBrk="1" hangingPunct="1">
              <a:lnSpc>
                <a:spcPct val="90000"/>
              </a:lnSpc>
              <a:defRPr/>
            </a:pPr>
            <a:r>
              <a:rPr lang="en-US" sz="2250" dirty="0"/>
              <a:t>Continuous monitoring</a:t>
            </a:r>
          </a:p>
          <a:p>
            <a:pPr lvl="1" eaLnBrk="1" hangingPunct="1">
              <a:lnSpc>
                <a:spcPct val="90000"/>
              </a:lnSpc>
              <a:defRPr/>
            </a:pPr>
            <a:r>
              <a:rPr lang="en-US" sz="2250" dirty="0"/>
              <a:t>Invasive- more accurate in shock states</a:t>
            </a:r>
          </a:p>
          <a:p>
            <a:pPr lvl="1" eaLnBrk="1" hangingPunct="1">
              <a:lnSpc>
                <a:spcPct val="90000"/>
              </a:lnSpc>
              <a:defRPr/>
            </a:pPr>
            <a:r>
              <a:rPr lang="en-US" sz="2250" dirty="0"/>
              <a:t>Access for blood draws including arterial ABGs</a:t>
            </a:r>
          </a:p>
          <a:p>
            <a:pPr eaLnBrk="1" hangingPunct="1">
              <a:lnSpc>
                <a:spcPct val="90000"/>
              </a:lnSpc>
              <a:defRPr/>
            </a:pPr>
            <a:r>
              <a:rPr lang="en-US" sz="2250" dirty="0"/>
              <a:t>Disadvantages</a:t>
            </a:r>
          </a:p>
          <a:p>
            <a:pPr lvl="1" eaLnBrk="1" hangingPunct="1">
              <a:lnSpc>
                <a:spcPct val="90000"/>
              </a:lnSpc>
              <a:defRPr/>
            </a:pPr>
            <a:r>
              <a:rPr lang="en-US" sz="2250" dirty="0"/>
              <a:t>Risk for bacteremia</a:t>
            </a:r>
          </a:p>
          <a:p>
            <a:pPr lvl="1" eaLnBrk="1" hangingPunct="1">
              <a:lnSpc>
                <a:spcPct val="90000"/>
              </a:lnSpc>
              <a:defRPr/>
            </a:pPr>
            <a:r>
              <a:rPr lang="en-US" sz="2250" dirty="0"/>
              <a:t>Risk for loss of arterial pulse</a:t>
            </a:r>
          </a:p>
          <a:p>
            <a:pPr eaLnBrk="1" hangingPunct="1">
              <a:lnSpc>
                <a:spcPct val="90000"/>
              </a:lnSpc>
              <a:defRPr/>
            </a:pPr>
            <a:endParaRPr lang="en-US" dirty="0"/>
          </a:p>
        </p:txBody>
      </p:sp>
      <p:pic>
        <p:nvPicPr>
          <p:cNvPr id="267270" name="Picture 6" descr="arterial line waveform-300x223"/>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a:xfrm>
            <a:off x="6718852" y="1701215"/>
            <a:ext cx="5142222" cy="4106106"/>
          </a:xfrm>
        </p:spPr>
      </p:pic>
      <p:sp>
        <p:nvSpPr>
          <p:cNvPr id="2" name="TextBox 1">
            <a:extLst>
              <a:ext uri="{FF2B5EF4-FFF2-40B4-BE49-F238E27FC236}">
                <a16:creationId xmlns:a16="http://schemas.microsoft.com/office/drawing/2014/main" id="{DB86E0C2-438A-014A-AB3B-C71BB0CB1D10}"/>
              </a:ext>
            </a:extLst>
          </p:cNvPr>
          <p:cNvSpPr txBox="1"/>
          <p:nvPr/>
        </p:nvSpPr>
        <p:spPr>
          <a:xfrm>
            <a:off x="8083826" y="5807321"/>
            <a:ext cx="1143262" cy="369332"/>
          </a:xfrm>
          <a:prstGeom prst="rect">
            <a:avLst/>
          </a:prstGeom>
          <a:noFill/>
        </p:spPr>
        <p:txBody>
          <a:bodyPr wrap="none" rtlCol="0">
            <a:spAutoFit/>
          </a:bodyPr>
          <a:lstStyle/>
          <a:p>
            <a:r>
              <a:rPr lang="en-US" sz="1100" dirty="0"/>
              <a:t>(</a:t>
            </a:r>
            <a:r>
              <a:rPr lang="en-US" sz="1100" dirty="0" err="1"/>
              <a:t>Learnpicu.com</a:t>
            </a:r>
            <a:r>
              <a:rPr lang="en-US" dirty="0"/>
              <a:t>)</a:t>
            </a:r>
          </a:p>
        </p:txBody>
      </p:sp>
    </p:spTree>
    <p:extLst>
      <p:ext uri="{BB962C8B-B14F-4D97-AF65-F5344CB8AC3E}">
        <p14:creationId xmlns:p14="http://schemas.microsoft.com/office/powerpoint/2010/main" val="4248952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normAutofit/>
          </a:bodyPr>
          <a:lstStyle/>
          <a:p>
            <a:pPr eaLnBrk="1" hangingPunct="1">
              <a:defRPr/>
            </a:pPr>
            <a:r>
              <a:rPr lang="en-US">
                <a:cs typeface="+mj-cs"/>
              </a:rPr>
              <a:t>Arterial Monitoring- Prevent Complications</a:t>
            </a:r>
          </a:p>
        </p:txBody>
      </p:sp>
      <p:sp>
        <p:nvSpPr>
          <p:cNvPr id="268291" name="Rectangle 3"/>
          <p:cNvSpPr>
            <a:spLocks noGrp="1" noChangeArrowheads="1"/>
          </p:cNvSpPr>
          <p:nvPr>
            <p:ph sz="half" idx="1"/>
          </p:nvPr>
        </p:nvSpPr>
        <p:spPr>
          <a:xfrm>
            <a:off x="838200" y="1825625"/>
            <a:ext cx="5863046" cy="4351338"/>
          </a:xfrm>
        </p:spPr>
        <p:txBody>
          <a:bodyPr>
            <a:normAutofit fontScale="92500" lnSpcReduction="20000"/>
          </a:bodyPr>
          <a:lstStyle/>
          <a:p>
            <a:pPr eaLnBrk="1" hangingPunct="1">
              <a:lnSpc>
                <a:spcPct val="170000"/>
              </a:lnSpc>
              <a:defRPr/>
            </a:pPr>
            <a:r>
              <a:rPr lang="en-US" dirty="0"/>
              <a:t>Strict asepsis</a:t>
            </a:r>
          </a:p>
          <a:p>
            <a:pPr eaLnBrk="1" hangingPunct="1">
              <a:lnSpc>
                <a:spcPct val="170000"/>
              </a:lnSpc>
              <a:defRPr/>
            </a:pPr>
            <a:r>
              <a:rPr lang="en-US" dirty="0"/>
              <a:t>Strict line protocols</a:t>
            </a:r>
          </a:p>
          <a:p>
            <a:pPr eaLnBrk="1" hangingPunct="1">
              <a:lnSpc>
                <a:spcPct val="170000"/>
              </a:lnSpc>
              <a:defRPr/>
            </a:pPr>
            <a:r>
              <a:rPr lang="en-US" b="1" dirty="0"/>
              <a:t>Allen test </a:t>
            </a:r>
            <a:r>
              <a:rPr lang="en-US" dirty="0"/>
              <a:t>prior to radial A-line insertion (or ultrasonography)</a:t>
            </a:r>
          </a:p>
          <a:p>
            <a:pPr eaLnBrk="1" hangingPunct="1">
              <a:lnSpc>
                <a:spcPct val="170000"/>
              </a:lnSpc>
              <a:defRPr/>
            </a:pPr>
            <a:r>
              <a:rPr lang="en-US" b="1" dirty="0"/>
              <a:t>Close monitoring of circulation distal to line- pulses, pallor, temp, pain</a:t>
            </a:r>
            <a:r>
              <a:rPr lang="en-US" dirty="0">
                <a:solidFill>
                  <a:srgbClr val="FF0000"/>
                </a:solidFill>
              </a:rPr>
              <a:t>- </a:t>
            </a:r>
          </a:p>
          <a:p>
            <a:pPr eaLnBrk="1" hangingPunct="1">
              <a:lnSpc>
                <a:spcPct val="170000"/>
              </a:lnSpc>
              <a:defRPr/>
            </a:pPr>
            <a:r>
              <a:rPr lang="en-US" dirty="0">
                <a:solidFill>
                  <a:srgbClr val="FF0000"/>
                </a:solidFill>
              </a:rPr>
              <a:t>AT LEAST </a:t>
            </a:r>
            <a:r>
              <a:rPr lang="en-US" b="1" i="1" u="sng" dirty="0">
                <a:solidFill>
                  <a:srgbClr val="FF0000"/>
                </a:solidFill>
              </a:rPr>
              <a:t>HOURLY</a:t>
            </a:r>
            <a:r>
              <a:rPr lang="en-US" dirty="0">
                <a:solidFill>
                  <a:srgbClr val="FF0000"/>
                </a:solidFill>
              </a:rPr>
              <a:t> CIRCULATION CHECK!! </a:t>
            </a:r>
          </a:p>
          <a:p>
            <a:pPr marL="0" indent="0">
              <a:buNone/>
              <a:defRPr/>
            </a:pPr>
            <a:endParaRPr lang="en-US" sz="1500" dirty="0">
              <a:solidFill>
                <a:srgbClr val="FF0000"/>
              </a:solidFill>
            </a:endParaRPr>
          </a:p>
          <a:p>
            <a:pPr marL="0" indent="0">
              <a:buNone/>
              <a:defRPr/>
            </a:pPr>
            <a:r>
              <a:rPr lang="en-US" sz="1500" dirty="0"/>
              <a:t>					(McHale 2011)</a:t>
            </a:r>
            <a:endParaRPr lang="en-US" sz="1500" dirty="0">
              <a:solidFill>
                <a:srgbClr val="FF0000"/>
              </a:solidFill>
            </a:endParaRPr>
          </a:p>
          <a:p>
            <a:pPr eaLnBrk="1" hangingPunct="1">
              <a:lnSpc>
                <a:spcPct val="90000"/>
              </a:lnSpc>
              <a:defRPr/>
            </a:pPr>
            <a:endParaRPr lang="en-US" dirty="0"/>
          </a:p>
        </p:txBody>
      </p:sp>
      <p:pic>
        <p:nvPicPr>
          <p:cNvPr id="268294" name="Picture 6" descr="allen's test3"/>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a:xfrm>
            <a:off x="6953250" y="2223294"/>
            <a:ext cx="4400550" cy="3556000"/>
          </a:xfrm>
        </p:spPr>
      </p:pic>
    </p:spTree>
    <p:extLst>
      <p:ext uri="{BB962C8B-B14F-4D97-AF65-F5344CB8AC3E}">
        <p14:creationId xmlns:p14="http://schemas.microsoft.com/office/powerpoint/2010/main" val="3212714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normAutofit/>
          </a:bodyPr>
          <a:lstStyle/>
          <a:p>
            <a:pPr eaLnBrk="1" hangingPunct="1">
              <a:defRPr/>
            </a:pPr>
            <a:r>
              <a:rPr lang="en-US" dirty="0"/>
              <a:t>Intra-aortic Balloon Pump</a:t>
            </a:r>
            <a:endParaRPr lang="en-US" dirty="0">
              <a:cs typeface="+mj-cs"/>
            </a:endParaRPr>
          </a:p>
        </p:txBody>
      </p:sp>
      <p:sp>
        <p:nvSpPr>
          <p:cNvPr id="172035" name="Rectangle 3"/>
          <p:cNvSpPr>
            <a:spLocks noGrp="1" noChangeArrowheads="1"/>
          </p:cNvSpPr>
          <p:nvPr>
            <p:ph sz="half" idx="1"/>
          </p:nvPr>
        </p:nvSpPr>
        <p:spPr>
          <a:xfrm>
            <a:off x="457200" y="1703751"/>
            <a:ext cx="5715000" cy="4486275"/>
          </a:xfrm>
        </p:spPr>
        <p:txBody>
          <a:bodyPr>
            <a:normAutofit fontScale="92500" lnSpcReduction="10000"/>
          </a:bodyPr>
          <a:lstStyle/>
          <a:p>
            <a:pPr>
              <a:lnSpc>
                <a:spcPct val="150000"/>
              </a:lnSpc>
              <a:defRPr/>
            </a:pPr>
            <a:r>
              <a:rPr lang="en-US" sz="2025" dirty="0">
                <a:latin typeface="Arial" panose="020B0604020202020204" pitchFamily="34" charset="0"/>
                <a:cs typeface="Arial" panose="020B0604020202020204" pitchFamily="34" charset="0"/>
              </a:rPr>
              <a:t>Inflates at the beginning of diastole to </a:t>
            </a:r>
            <a:r>
              <a:rPr lang="ja-JP" altLang="en-US" sz="2025" dirty="0">
                <a:latin typeface="Arial" panose="020B0604020202020204" pitchFamily="34" charset="0"/>
                <a:cs typeface="Arial" panose="020B0604020202020204" pitchFamily="34" charset="0"/>
              </a:rPr>
              <a:t>“</a:t>
            </a:r>
            <a:r>
              <a:rPr lang="en-US" sz="2025" dirty="0">
                <a:latin typeface="Arial" panose="020B0604020202020204" pitchFamily="34" charset="0"/>
                <a:cs typeface="Arial" panose="020B0604020202020204" pitchFamily="34" charset="0"/>
              </a:rPr>
              <a:t>augment</a:t>
            </a:r>
            <a:r>
              <a:rPr lang="ja-JP" altLang="en-US" sz="2025" dirty="0">
                <a:latin typeface="Arial" panose="020B0604020202020204" pitchFamily="34" charset="0"/>
                <a:cs typeface="Arial" panose="020B0604020202020204" pitchFamily="34" charset="0"/>
              </a:rPr>
              <a:t>”</a:t>
            </a:r>
            <a:r>
              <a:rPr lang="en-US" sz="2025" dirty="0">
                <a:latin typeface="Arial" panose="020B0604020202020204" pitchFamily="34" charset="0"/>
                <a:cs typeface="Arial" panose="020B0604020202020204" pitchFamily="34" charset="0"/>
              </a:rPr>
              <a:t> </a:t>
            </a:r>
            <a:r>
              <a:rPr lang="en-US" sz="2025" b="1" dirty="0">
                <a:latin typeface="Arial" panose="020B0604020202020204" pitchFamily="34" charset="0"/>
                <a:cs typeface="Arial" panose="020B0604020202020204" pitchFamily="34" charset="0"/>
              </a:rPr>
              <a:t>coronary perfusion</a:t>
            </a:r>
            <a:r>
              <a:rPr lang="en-US" sz="2025" dirty="0">
                <a:latin typeface="Arial" panose="020B0604020202020204" pitchFamily="34" charset="0"/>
                <a:cs typeface="Arial" panose="020B0604020202020204" pitchFamily="34" charset="0"/>
              </a:rPr>
              <a:t>. (</a:t>
            </a:r>
            <a:r>
              <a:rPr lang="en-US" sz="2025" i="1" dirty="0">
                <a:latin typeface="Arial" panose="020B0604020202020204" pitchFamily="34" charset="0"/>
                <a:cs typeface="Arial" panose="020B0604020202020204" pitchFamily="34" charset="0"/>
              </a:rPr>
              <a:t>Increase </a:t>
            </a:r>
            <a:r>
              <a:rPr lang="en-US" sz="2025" dirty="0">
                <a:latin typeface="Arial" panose="020B0604020202020204" pitchFamily="34" charset="0"/>
                <a:cs typeface="Arial" panose="020B0604020202020204" pitchFamily="34" charset="0"/>
              </a:rPr>
              <a:t>myocardial blood  supply).</a:t>
            </a:r>
          </a:p>
          <a:p>
            <a:pPr>
              <a:lnSpc>
                <a:spcPct val="150000"/>
              </a:lnSpc>
              <a:defRPr/>
            </a:pPr>
            <a:r>
              <a:rPr lang="en-US" sz="2025" dirty="0">
                <a:latin typeface="Arial" panose="020B0604020202020204" pitchFamily="34" charset="0"/>
                <a:cs typeface="Arial" panose="020B0604020202020204" pitchFamily="34" charset="0"/>
              </a:rPr>
              <a:t>Deflates just </a:t>
            </a:r>
            <a:r>
              <a:rPr lang="en-US" sz="2025" b="1" dirty="0">
                <a:latin typeface="Arial" panose="020B0604020202020204" pitchFamily="34" charset="0"/>
                <a:cs typeface="Arial" panose="020B0604020202020204" pitchFamily="34" charset="0"/>
              </a:rPr>
              <a:t>prior to systole </a:t>
            </a:r>
            <a:r>
              <a:rPr lang="en-US" sz="2025" dirty="0">
                <a:latin typeface="Arial" panose="020B0604020202020204" pitchFamily="34" charset="0"/>
                <a:cs typeface="Arial" panose="020B0604020202020204" pitchFamily="34" charset="0"/>
              </a:rPr>
              <a:t>to </a:t>
            </a:r>
            <a:r>
              <a:rPr lang="en-US" sz="2025" i="1" dirty="0">
                <a:latin typeface="Arial" panose="020B0604020202020204" pitchFamily="34" charset="0"/>
                <a:cs typeface="Arial" panose="020B0604020202020204" pitchFamily="34" charset="0"/>
              </a:rPr>
              <a:t>reduce afterload</a:t>
            </a:r>
            <a:r>
              <a:rPr lang="en-US" sz="2025" dirty="0">
                <a:latin typeface="Arial" panose="020B0604020202020204" pitchFamily="34" charset="0"/>
                <a:cs typeface="Arial" panose="020B0604020202020204" pitchFamily="34" charset="0"/>
              </a:rPr>
              <a:t>. (</a:t>
            </a:r>
            <a:r>
              <a:rPr lang="en-US" sz="2025" i="1" dirty="0">
                <a:latin typeface="Arial" panose="020B0604020202020204" pitchFamily="34" charset="0"/>
                <a:cs typeface="Arial" panose="020B0604020202020204" pitchFamily="34" charset="0"/>
              </a:rPr>
              <a:t>Decrease </a:t>
            </a:r>
            <a:r>
              <a:rPr lang="en-US" sz="2025" dirty="0">
                <a:latin typeface="Arial" panose="020B0604020202020204" pitchFamily="34" charset="0"/>
                <a:cs typeface="Arial" panose="020B0604020202020204" pitchFamily="34" charset="0"/>
              </a:rPr>
              <a:t>myocardial oxygen demand)</a:t>
            </a:r>
          </a:p>
          <a:p>
            <a:pPr>
              <a:lnSpc>
                <a:spcPct val="150000"/>
              </a:lnSpc>
              <a:defRPr/>
            </a:pPr>
            <a:r>
              <a:rPr lang="en-US" sz="2025" b="1" dirty="0">
                <a:latin typeface="Arial" panose="020B0604020202020204" pitchFamily="34" charset="0"/>
                <a:cs typeface="Arial" panose="020B0604020202020204" pitchFamily="34" charset="0"/>
              </a:rPr>
              <a:t>Vascular complications!- </a:t>
            </a:r>
          </a:p>
          <a:p>
            <a:pPr lvl="1">
              <a:lnSpc>
                <a:spcPct val="150000"/>
              </a:lnSpc>
              <a:defRPr/>
            </a:pPr>
            <a:r>
              <a:rPr lang="en-US" sz="2200" dirty="0">
                <a:latin typeface="Arial" panose="020B0604020202020204" pitchFamily="34" charset="0"/>
                <a:cs typeface="Arial" panose="020B0604020202020204" pitchFamily="34" charset="0"/>
              </a:rPr>
              <a:t>check pulses!!</a:t>
            </a:r>
          </a:p>
          <a:p>
            <a:pPr lvl="1">
              <a:lnSpc>
                <a:spcPct val="150000"/>
              </a:lnSpc>
              <a:defRPr/>
            </a:pPr>
            <a:r>
              <a:rPr lang="en-US" sz="2200" dirty="0">
                <a:latin typeface="Arial" panose="020B0604020202020204" pitchFamily="34" charset="0"/>
                <a:cs typeface="Arial" panose="020B0604020202020204" pitchFamily="34" charset="0"/>
              </a:rPr>
              <a:t>Check groin</a:t>
            </a:r>
          </a:p>
          <a:p>
            <a:pPr lvl="1">
              <a:lnSpc>
                <a:spcPct val="150000"/>
              </a:lnSpc>
              <a:defRPr/>
            </a:pPr>
            <a:r>
              <a:rPr lang="en-US" sz="2200" dirty="0">
                <a:latin typeface="Arial" panose="020B0604020202020204" pitchFamily="34" charset="0"/>
                <a:cs typeface="Arial" panose="020B0604020202020204" pitchFamily="34" charset="0"/>
              </a:rPr>
              <a:t>Keep leg straight</a:t>
            </a:r>
          </a:p>
          <a:p>
            <a:pPr>
              <a:lnSpc>
                <a:spcPct val="150000"/>
              </a:lnSpc>
              <a:defRPr/>
            </a:pPr>
            <a:endParaRPr lang="en-US" sz="2025" dirty="0"/>
          </a:p>
          <a:p>
            <a:pPr>
              <a:lnSpc>
                <a:spcPct val="150000"/>
              </a:lnSpc>
              <a:defRPr/>
            </a:pPr>
            <a:endParaRPr lang="en-US" dirty="0"/>
          </a:p>
        </p:txBody>
      </p:sp>
      <p:pic>
        <p:nvPicPr>
          <p:cNvPr id="5" name="Content Placeholder 4" descr="IABP.jpg">
            <a:extLst>
              <a:ext uri="{FF2B5EF4-FFF2-40B4-BE49-F238E27FC236}">
                <a16:creationId xmlns:a16="http://schemas.microsoft.com/office/drawing/2014/main" id="{55CE7B54-F340-D845-B7B5-28E2F2F5606E}"/>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970642" y="1576463"/>
            <a:ext cx="4890053" cy="4057703"/>
          </a:xfrm>
          <a:prstGeom prst="rect">
            <a:avLst/>
          </a:prstGeom>
        </p:spPr>
      </p:pic>
      <p:sp>
        <p:nvSpPr>
          <p:cNvPr id="2" name="Footer Placeholder 1">
            <a:extLst>
              <a:ext uri="{FF2B5EF4-FFF2-40B4-BE49-F238E27FC236}">
                <a16:creationId xmlns:a16="http://schemas.microsoft.com/office/drawing/2014/main" id="{E0394C37-6BEA-D14C-8181-D0E361691D2C}"/>
              </a:ext>
            </a:extLst>
          </p:cNvPr>
          <p:cNvSpPr>
            <a:spLocks noGrp="1"/>
          </p:cNvSpPr>
          <p:nvPr>
            <p:ph type="ftr" sz="quarter" idx="11"/>
          </p:nvPr>
        </p:nvSpPr>
        <p:spPr/>
        <p:txBody>
          <a:bodyPr/>
          <a:lstStyle/>
          <a:p>
            <a:r>
              <a:rPr lang="en-US" dirty="0"/>
              <a:t>McHale (2011)</a:t>
            </a:r>
          </a:p>
        </p:txBody>
      </p:sp>
      <p:sp>
        <p:nvSpPr>
          <p:cNvPr id="3" name="TextBox 2">
            <a:extLst>
              <a:ext uri="{FF2B5EF4-FFF2-40B4-BE49-F238E27FC236}">
                <a16:creationId xmlns:a16="http://schemas.microsoft.com/office/drawing/2014/main" id="{1A0A7813-63ED-D54D-873E-BAF9D610BCB2}"/>
              </a:ext>
            </a:extLst>
          </p:cNvPr>
          <p:cNvSpPr txBox="1"/>
          <p:nvPr/>
        </p:nvSpPr>
        <p:spPr>
          <a:xfrm>
            <a:off x="7248939" y="5634166"/>
            <a:ext cx="726481" cy="261610"/>
          </a:xfrm>
          <a:prstGeom prst="rect">
            <a:avLst/>
          </a:prstGeom>
          <a:noFill/>
        </p:spPr>
        <p:txBody>
          <a:bodyPr wrap="none" rtlCol="0">
            <a:spAutoFit/>
          </a:bodyPr>
          <a:lstStyle/>
          <a:p>
            <a:r>
              <a:rPr lang="en-US" sz="1100" dirty="0" err="1"/>
              <a:t>Cacvi.org</a:t>
            </a:r>
            <a:endParaRPr lang="en-US" sz="1100" dirty="0"/>
          </a:p>
        </p:txBody>
      </p:sp>
    </p:spTree>
    <p:extLst>
      <p:ext uri="{BB962C8B-B14F-4D97-AF65-F5344CB8AC3E}">
        <p14:creationId xmlns:p14="http://schemas.microsoft.com/office/powerpoint/2010/main" val="767591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Pair, Share</a:t>
            </a:r>
          </a:p>
        </p:txBody>
      </p:sp>
      <p:sp>
        <p:nvSpPr>
          <p:cNvPr id="3" name="Content Placeholder 2"/>
          <p:cNvSpPr>
            <a:spLocks noGrp="1"/>
          </p:cNvSpPr>
          <p:nvPr>
            <p:ph idx="1"/>
          </p:nvPr>
        </p:nvSpPr>
        <p:spPr/>
        <p:txBody>
          <a:bodyPr>
            <a:normAutofit/>
          </a:bodyPr>
          <a:lstStyle/>
          <a:p>
            <a:r>
              <a:rPr lang="en-US" sz="2400" dirty="0"/>
              <a:t>What information in the patient’s PMH is important to note in this post-surgical patient? </a:t>
            </a:r>
          </a:p>
          <a:p>
            <a:pPr marL="0" indent="0">
              <a:buNone/>
            </a:pPr>
            <a:endParaRPr lang="en-US" sz="2400" dirty="0"/>
          </a:p>
          <a:p>
            <a:r>
              <a:rPr lang="en-US" sz="2400" dirty="0"/>
              <a:t>Based on this handoff report, what are some key assessments that you will make when the patient arrives on the unit?</a:t>
            </a:r>
          </a:p>
        </p:txBody>
      </p:sp>
    </p:spTree>
    <p:extLst>
      <p:ext uri="{BB962C8B-B14F-4D97-AF65-F5344CB8AC3E}">
        <p14:creationId xmlns:p14="http://schemas.microsoft.com/office/powerpoint/2010/main" val="1131617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en-US">
                <a:cs typeface="+mj-cs"/>
              </a:rPr>
              <a:t>Putting it together (Cont.)</a:t>
            </a:r>
          </a:p>
        </p:txBody>
      </p:sp>
      <p:sp>
        <p:nvSpPr>
          <p:cNvPr id="201731" name="Rectangle 3"/>
          <p:cNvSpPr>
            <a:spLocks noGrp="1" noChangeArrowheads="1"/>
          </p:cNvSpPr>
          <p:nvPr>
            <p:ph idx="1"/>
          </p:nvPr>
        </p:nvSpPr>
        <p:spPr>
          <a:xfrm>
            <a:off x="967409" y="2014330"/>
            <a:ext cx="10087445" cy="3465267"/>
          </a:xfrm>
        </p:spPr>
        <p:txBody>
          <a:bodyPr>
            <a:noAutofit/>
          </a:bodyPr>
          <a:lstStyle/>
          <a:p>
            <a:pPr eaLnBrk="1" hangingPunct="1">
              <a:lnSpc>
                <a:spcPct val="150000"/>
              </a:lnSpc>
              <a:defRPr/>
            </a:pPr>
            <a:r>
              <a:rPr lang="en-US" dirty="0"/>
              <a:t>IABP inserted</a:t>
            </a:r>
          </a:p>
          <a:p>
            <a:pPr eaLnBrk="1" hangingPunct="1">
              <a:lnSpc>
                <a:spcPct val="150000"/>
              </a:lnSpc>
              <a:defRPr/>
            </a:pPr>
            <a:r>
              <a:rPr lang="en-US" dirty="0"/>
              <a:t>Patient intubated after </a:t>
            </a:r>
            <a:r>
              <a:rPr lang="en-US" dirty="0" err="1"/>
              <a:t>BiPAP</a:t>
            </a:r>
            <a:r>
              <a:rPr lang="en-US" dirty="0"/>
              <a:t> failed</a:t>
            </a:r>
          </a:p>
          <a:p>
            <a:pPr eaLnBrk="1" hangingPunct="1">
              <a:lnSpc>
                <a:spcPct val="150000"/>
              </a:lnSpc>
              <a:defRPr/>
            </a:pPr>
            <a:r>
              <a:rPr lang="en-US" dirty="0"/>
              <a:t>Transferred to CCU</a:t>
            </a:r>
          </a:p>
          <a:p>
            <a:pPr eaLnBrk="1" hangingPunct="1">
              <a:lnSpc>
                <a:spcPct val="150000"/>
              </a:lnSpc>
              <a:defRPr/>
            </a:pPr>
            <a:r>
              <a:rPr lang="en-US" dirty="0" err="1"/>
              <a:t>Dobutamine</a:t>
            </a:r>
            <a:r>
              <a:rPr lang="en-US" dirty="0"/>
              <a:t> drip started and titrated to achieve CI &gt;2.5 L/min/m2</a:t>
            </a:r>
          </a:p>
          <a:p>
            <a:pPr eaLnBrk="1" hangingPunct="1">
              <a:lnSpc>
                <a:spcPct val="150000"/>
              </a:lnSpc>
              <a:defRPr/>
            </a:pPr>
            <a:r>
              <a:rPr lang="en-US" dirty="0"/>
              <a:t>Heparin drip at 12 units/kg/</a:t>
            </a:r>
            <a:r>
              <a:rPr lang="en-US" dirty="0" err="1"/>
              <a:t>hr</a:t>
            </a:r>
            <a:endParaRPr lang="en-US" dirty="0"/>
          </a:p>
          <a:p>
            <a:pPr eaLnBrk="1" hangingPunct="1">
              <a:lnSpc>
                <a:spcPct val="150000"/>
              </a:lnSpc>
              <a:defRPr/>
            </a:pPr>
            <a:r>
              <a:rPr lang="en-US" dirty="0"/>
              <a:t>Furosemide (Lasix) 60mg IV administered</a:t>
            </a:r>
          </a:p>
          <a:p>
            <a:pPr eaLnBrk="1" hangingPunct="1">
              <a:lnSpc>
                <a:spcPct val="150000"/>
              </a:lnSpc>
              <a:defRPr/>
            </a:pPr>
            <a:r>
              <a:rPr lang="en-US" dirty="0"/>
              <a:t>Labs drawn-Comprehensive metabolic panel (CMP), cardiac enzymes, PTT, CBC, ABGs, serum lactate. </a:t>
            </a:r>
          </a:p>
        </p:txBody>
      </p:sp>
    </p:spTree>
    <p:extLst>
      <p:ext uri="{BB962C8B-B14F-4D97-AF65-F5344CB8AC3E}">
        <p14:creationId xmlns:p14="http://schemas.microsoft.com/office/powerpoint/2010/main" val="2871350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in the CCU</a:t>
            </a:r>
          </a:p>
        </p:txBody>
      </p:sp>
      <p:sp>
        <p:nvSpPr>
          <p:cNvPr id="3" name="Content Placeholder 2"/>
          <p:cNvSpPr>
            <a:spLocks noGrp="1"/>
          </p:cNvSpPr>
          <p:nvPr>
            <p:ph idx="1"/>
          </p:nvPr>
        </p:nvSpPr>
        <p:spPr>
          <a:xfrm>
            <a:off x="1351723" y="2015732"/>
            <a:ext cx="9703132" cy="3907990"/>
          </a:xfrm>
        </p:spPr>
        <p:txBody>
          <a:bodyPr>
            <a:normAutofit fontScale="92500"/>
          </a:bodyPr>
          <a:lstStyle/>
          <a:p>
            <a:r>
              <a:rPr lang="en-US" sz="2400" dirty="0"/>
              <a:t>Describe the nursing care required when caring for a patient receiving </a:t>
            </a:r>
            <a:r>
              <a:rPr lang="en-US" sz="2400" dirty="0" err="1"/>
              <a:t>dobutamine</a:t>
            </a:r>
            <a:r>
              <a:rPr lang="en-US" sz="2400" dirty="0"/>
              <a:t>?</a:t>
            </a:r>
          </a:p>
          <a:p>
            <a:pPr lvl="1"/>
            <a:r>
              <a:rPr lang="en-US" sz="2400" dirty="0"/>
              <a:t>Medication-related</a:t>
            </a:r>
          </a:p>
          <a:p>
            <a:pPr lvl="1"/>
            <a:r>
              <a:rPr lang="en-US" sz="2400" dirty="0"/>
              <a:t>Interventions related to central line</a:t>
            </a:r>
          </a:p>
          <a:p>
            <a:r>
              <a:rPr lang="en-US" sz="2400" dirty="0"/>
              <a:t>You are ordered to start </a:t>
            </a:r>
            <a:r>
              <a:rPr lang="en-US" sz="2400" dirty="0" err="1"/>
              <a:t>dobutamine</a:t>
            </a:r>
            <a:r>
              <a:rPr lang="en-US" sz="2400" dirty="0"/>
              <a:t> at 4 mcg/kg/min.  The drip is mixed 500 mg in 250 ml D5W. The </a:t>
            </a:r>
            <a:r>
              <a:rPr lang="en-US" sz="2400" dirty="0" err="1"/>
              <a:t>pt</a:t>
            </a:r>
            <a:r>
              <a:rPr lang="en-US" sz="2400" dirty="0"/>
              <a:t> weighs 75 kg.  How many ml do you set on the pump? _______</a:t>
            </a:r>
          </a:p>
          <a:p>
            <a:r>
              <a:rPr lang="en-US" sz="2400" dirty="0"/>
              <a:t>List nursing priority assessments and interventions when the patient has an IABP? </a:t>
            </a:r>
          </a:p>
          <a:p>
            <a:endParaRPr lang="en-US" dirty="0"/>
          </a:p>
          <a:p>
            <a:endParaRPr lang="en-US" dirty="0"/>
          </a:p>
        </p:txBody>
      </p:sp>
    </p:spTree>
    <p:extLst>
      <p:ext uri="{BB962C8B-B14F-4D97-AF65-F5344CB8AC3E}">
        <p14:creationId xmlns:p14="http://schemas.microsoft.com/office/powerpoint/2010/main" val="315973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SaO2 interpretation</a:t>
            </a:r>
          </a:p>
        </p:txBody>
      </p:sp>
      <p:sp>
        <p:nvSpPr>
          <p:cNvPr id="3" name="Content Placeholder 2"/>
          <p:cNvSpPr>
            <a:spLocks noGrp="1"/>
          </p:cNvSpPr>
          <p:nvPr>
            <p:ph idx="1"/>
          </p:nvPr>
        </p:nvSpPr>
        <p:spPr/>
        <p:txBody>
          <a:bodyPr/>
          <a:lstStyle/>
          <a:p>
            <a:r>
              <a:rPr lang="en-US" dirty="0"/>
              <a:t>On the monitor, this is the </a:t>
            </a:r>
            <a:r>
              <a:rPr lang="en-US" dirty="0" err="1"/>
              <a:t>plesmograph</a:t>
            </a:r>
            <a:r>
              <a:rPr lang="en-US" dirty="0"/>
              <a:t> SpO2 waveform that is seen.  What is the </a:t>
            </a:r>
            <a:r>
              <a:rPr lang="en-US" i="1" dirty="0"/>
              <a:t>first</a:t>
            </a:r>
            <a:r>
              <a:rPr lang="en-US" dirty="0"/>
              <a:t> action you, as the nurse should take?</a:t>
            </a:r>
          </a:p>
          <a:p>
            <a:endParaRPr lang="en-US" dirty="0"/>
          </a:p>
        </p:txBody>
      </p:sp>
      <p:pic>
        <p:nvPicPr>
          <p:cNvPr id="4" name="Picture 3"/>
          <p:cNvPicPr/>
          <p:nvPr/>
        </p:nvPicPr>
        <p:blipFill>
          <a:blip r:embed="rId2">
            <a:extLst>
              <a:ext uri="{28A0092B-C50C-407E-A947-70E740481C1C}">
                <a14:useLocalDpi xmlns:a14="http://schemas.microsoft.com/office/drawing/2010/main"/>
              </a:ext>
            </a:extLst>
          </a:blip>
          <a:srcRect/>
          <a:stretch>
            <a:fillRect/>
          </a:stretch>
        </p:blipFill>
        <p:spPr bwMode="auto">
          <a:xfrm>
            <a:off x="2667000" y="3810000"/>
            <a:ext cx="6667500" cy="1447800"/>
          </a:xfrm>
          <a:prstGeom prst="rect">
            <a:avLst/>
          </a:prstGeom>
          <a:noFill/>
          <a:ln>
            <a:noFill/>
          </a:ln>
        </p:spPr>
      </p:pic>
    </p:spTree>
    <p:extLst>
      <p:ext uri="{BB962C8B-B14F-4D97-AF65-F5344CB8AC3E}">
        <p14:creationId xmlns:p14="http://schemas.microsoft.com/office/powerpoint/2010/main" val="1640983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Socrative Quick Question</a:t>
            </a:r>
          </a:p>
        </p:txBody>
      </p:sp>
      <p:sp>
        <p:nvSpPr>
          <p:cNvPr id="3" name="Content Placeholder 2"/>
          <p:cNvSpPr>
            <a:spLocks noGrp="1"/>
          </p:cNvSpPr>
          <p:nvPr>
            <p:ph idx="1"/>
          </p:nvPr>
        </p:nvSpPr>
        <p:spPr/>
        <p:txBody>
          <a:bodyPr>
            <a:normAutofit/>
          </a:bodyPr>
          <a:lstStyle/>
          <a:p>
            <a:pPr marL="0" indent="0">
              <a:buNone/>
            </a:pPr>
            <a:r>
              <a:rPr lang="en-US" dirty="0"/>
              <a:t>1. Assess level of consciousness, skin temperature, and color</a:t>
            </a:r>
          </a:p>
          <a:p>
            <a:pPr marL="0" indent="0">
              <a:buNone/>
            </a:pPr>
            <a:r>
              <a:rPr lang="en-US" dirty="0"/>
              <a:t>2. Disconnect pulse </a:t>
            </a:r>
            <a:r>
              <a:rPr lang="en-US" dirty="0" err="1"/>
              <a:t>oximeter</a:t>
            </a:r>
            <a:r>
              <a:rPr lang="en-US" dirty="0"/>
              <a:t> device from the client and restart it</a:t>
            </a:r>
          </a:p>
          <a:p>
            <a:pPr marL="0" indent="0">
              <a:buNone/>
            </a:pPr>
            <a:r>
              <a:rPr lang="en-US" dirty="0"/>
              <a:t>3. </a:t>
            </a:r>
            <a:r>
              <a:rPr lang="en-US" dirty="0" err="1"/>
              <a:t>Preoxygenate</a:t>
            </a:r>
            <a:r>
              <a:rPr lang="en-US" dirty="0"/>
              <a:t> with 100% oxygen and perform endotracheal suction</a:t>
            </a:r>
          </a:p>
          <a:p>
            <a:pPr marL="0" indent="0">
              <a:buNone/>
            </a:pPr>
            <a:r>
              <a:rPr lang="en-US" dirty="0"/>
              <a:t>4. Reset the high and low alarm parameters on the pulse </a:t>
            </a:r>
            <a:r>
              <a:rPr lang="en-US" dirty="0" err="1"/>
              <a:t>oximeter</a:t>
            </a:r>
            <a:r>
              <a:rPr lang="en-US" dirty="0"/>
              <a:t> device</a:t>
            </a:r>
          </a:p>
          <a:p>
            <a:endParaRPr lang="en-US" dirty="0"/>
          </a:p>
        </p:txBody>
      </p:sp>
    </p:spTree>
    <p:extLst>
      <p:ext uri="{BB962C8B-B14F-4D97-AF65-F5344CB8AC3E}">
        <p14:creationId xmlns:p14="http://schemas.microsoft.com/office/powerpoint/2010/main" val="3129403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en-US">
                <a:cs typeface="+mj-cs"/>
              </a:rPr>
              <a:t>Putting it all Together</a:t>
            </a:r>
          </a:p>
        </p:txBody>
      </p:sp>
      <p:sp>
        <p:nvSpPr>
          <p:cNvPr id="202755" name="Rectangle 3"/>
          <p:cNvSpPr>
            <a:spLocks noGrp="1" noChangeArrowheads="1"/>
          </p:cNvSpPr>
          <p:nvPr>
            <p:ph idx="1"/>
          </p:nvPr>
        </p:nvSpPr>
        <p:spPr/>
        <p:txBody>
          <a:bodyPr>
            <a:normAutofit fontScale="92500"/>
          </a:bodyPr>
          <a:lstStyle/>
          <a:p>
            <a:pPr eaLnBrk="1" hangingPunct="1">
              <a:lnSpc>
                <a:spcPct val="90000"/>
              </a:lnSpc>
              <a:defRPr/>
            </a:pPr>
            <a:r>
              <a:rPr lang="en-US" sz="2800" dirty="0"/>
              <a:t>Twelve hours later:</a:t>
            </a:r>
          </a:p>
          <a:p>
            <a:pPr eaLnBrk="1" hangingPunct="1">
              <a:lnSpc>
                <a:spcPct val="90000"/>
              </a:lnSpc>
              <a:defRPr/>
            </a:pPr>
            <a:r>
              <a:rPr lang="en-US" sz="2800" dirty="0"/>
              <a:t>ABGs: 7.41- 37-82- 22- 94% on mechanical ventilator (PRVC  TV 700 rate 10 FIO2 .4) </a:t>
            </a:r>
          </a:p>
          <a:p>
            <a:pPr eaLnBrk="1" hangingPunct="1">
              <a:lnSpc>
                <a:spcPct val="90000"/>
              </a:lnSpc>
              <a:defRPr/>
            </a:pPr>
            <a:r>
              <a:rPr lang="en-US" sz="2800" dirty="0"/>
              <a:t>PA readings </a:t>
            </a:r>
            <a:r>
              <a:rPr lang="en-US" sz="2800" i="1" dirty="0"/>
              <a:t>36/16</a:t>
            </a:r>
            <a:r>
              <a:rPr lang="en-US" sz="2800" dirty="0"/>
              <a:t> </a:t>
            </a:r>
          </a:p>
          <a:p>
            <a:pPr eaLnBrk="1" hangingPunct="1">
              <a:lnSpc>
                <a:spcPct val="90000"/>
              </a:lnSpc>
              <a:defRPr/>
            </a:pPr>
            <a:r>
              <a:rPr lang="en-US" sz="2800" dirty="0"/>
              <a:t>CO 5.2 CI </a:t>
            </a:r>
            <a:r>
              <a:rPr lang="en-US" sz="2800" i="1" dirty="0"/>
              <a:t>2.6</a:t>
            </a:r>
            <a:r>
              <a:rPr lang="en-US" sz="2800" dirty="0"/>
              <a:t> with </a:t>
            </a:r>
            <a:r>
              <a:rPr lang="en-US" sz="2800" dirty="0" err="1"/>
              <a:t>dobutamine</a:t>
            </a:r>
            <a:r>
              <a:rPr lang="en-US" sz="2800" dirty="0"/>
              <a:t>@ 5 mcg/kg/min</a:t>
            </a:r>
          </a:p>
          <a:p>
            <a:pPr eaLnBrk="1" hangingPunct="1">
              <a:lnSpc>
                <a:spcPct val="90000"/>
              </a:lnSpc>
              <a:defRPr/>
            </a:pPr>
            <a:r>
              <a:rPr lang="en-US" sz="2800" dirty="0"/>
              <a:t>U/O </a:t>
            </a:r>
            <a:r>
              <a:rPr lang="en-US" sz="2800" i="1" dirty="0"/>
              <a:t>50-70</a:t>
            </a:r>
            <a:r>
              <a:rPr lang="en-US" sz="2800" dirty="0"/>
              <a:t> ml/</a:t>
            </a:r>
            <a:r>
              <a:rPr lang="en-US" sz="2800" dirty="0" err="1"/>
              <a:t>hr</a:t>
            </a:r>
            <a:endParaRPr lang="en-US" sz="2800" dirty="0"/>
          </a:p>
          <a:p>
            <a:pPr eaLnBrk="1" hangingPunct="1">
              <a:lnSpc>
                <a:spcPct val="90000"/>
              </a:lnSpc>
              <a:defRPr/>
            </a:pPr>
            <a:r>
              <a:rPr lang="en-US" sz="2800" dirty="0"/>
              <a:t>Alert, less anxious. Skin warm, dry.  All pulses present with doppler.</a:t>
            </a:r>
          </a:p>
          <a:p>
            <a:pPr eaLnBrk="1" hangingPunct="1">
              <a:lnSpc>
                <a:spcPct val="90000"/>
              </a:lnSpc>
              <a:defRPr/>
            </a:pPr>
            <a:endParaRPr lang="en-US" dirty="0"/>
          </a:p>
        </p:txBody>
      </p:sp>
    </p:spTree>
    <p:extLst>
      <p:ext uri="{BB962C8B-B14F-4D97-AF65-F5344CB8AC3E}">
        <p14:creationId xmlns:p14="http://schemas.microsoft.com/office/powerpoint/2010/main" val="147721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Cardiogenic Shock, cont. </a:t>
            </a:r>
          </a:p>
        </p:txBody>
      </p:sp>
      <p:sp>
        <p:nvSpPr>
          <p:cNvPr id="3" name="Content Placeholder 2"/>
          <p:cNvSpPr>
            <a:spLocks noGrp="1"/>
          </p:cNvSpPr>
          <p:nvPr>
            <p:ph idx="1"/>
          </p:nvPr>
        </p:nvSpPr>
        <p:spPr/>
        <p:txBody>
          <a:bodyPr>
            <a:normAutofit/>
          </a:bodyPr>
          <a:lstStyle/>
          <a:p>
            <a:r>
              <a:rPr lang="en-US" sz="2800" dirty="0"/>
              <a:t>IABP weaned and d/c within 48 hrs.</a:t>
            </a:r>
          </a:p>
          <a:p>
            <a:r>
              <a:rPr lang="en-US" sz="2800" dirty="0"/>
              <a:t>Dobutamine weaned to off.</a:t>
            </a:r>
          </a:p>
          <a:p>
            <a:r>
              <a:rPr lang="en-US" sz="2800" dirty="0"/>
              <a:t>Over the next week, Mr. H participated in in-patient cardiac rehabilitation.  He was discharged to home within 10 days. Post discharge, he participated in an outpatient cardiac rehab. </a:t>
            </a:r>
          </a:p>
          <a:p>
            <a:endParaRPr lang="en-US" dirty="0"/>
          </a:p>
        </p:txBody>
      </p:sp>
    </p:spTree>
    <p:extLst>
      <p:ext uri="{BB962C8B-B14F-4D97-AF65-F5344CB8AC3E}">
        <p14:creationId xmlns:p14="http://schemas.microsoft.com/office/powerpoint/2010/main" val="1206100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defRPr/>
            </a:pPr>
            <a:r>
              <a:rPr lang="en-US" dirty="0"/>
              <a:t>Case #3</a:t>
            </a:r>
            <a:endParaRPr lang="en-US" dirty="0">
              <a:cs typeface="+mj-cs"/>
            </a:endParaRPr>
          </a:p>
        </p:txBody>
      </p:sp>
      <p:sp>
        <p:nvSpPr>
          <p:cNvPr id="221187" name="Rectangle 3"/>
          <p:cNvSpPr>
            <a:spLocks noGrp="1" noChangeArrowheads="1"/>
          </p:cNvSpPr>
          <p:nvPr>
            <p:ph idx="1"/>
          </p:nvPr>
        </p:nvSpPr>
        <p:spPr/>
        <p:txBody>
          <a:bodyPr>
            <a:normAutofit/>
          </a:bodyPr>
          <a:lstStyle/>
          <a:p>
            <a:pPr>
              <a:lnSpc>
                <a:spcPct val="90000"/>
              </a:lnSpc>
              <a:defRPr/>
            </a:pPr>
            <a:r>
              <a:rPr lang="en-US" sz="2800" dirty="0"/>
              <a:t>Mrs. J., a  normally healthy and ambulatory 75 year old female patient has recently become lethargic, less active, and anorexic over the past week. She complains only of nonspecific lower abdominal pain unrelated to food or bowel movements.  </a:t>
            </a:r>
          </a:p>
          <a:p>
            <a:pPr>
              <a:lnSpc>
                <a:spcPct val="90000"/>
              </a:lnSpc>
              <a:defRPr/>
            </a:pPr>
            <a:r>
              <a:rPr lang="en-US" sz="2800" dirty="0"/>
              <a:t>She is diagnosed with a UTI by her DNP and is prescribed TMP-SMX (Bactrim) for 7 days. </a:t>
            </a:r>
          </a:p>
          <a:p>
            <a:pPr>
              <a:lnSpc>
                <a:spcPct val="90000"/>
              </a:lnSpc>
              <a:defRPr/>
            </a:pPr>
            <a:endParaRPr lang="en-US" dirty="0"/>
          </a:p>
        </p:txBody>
      </p:sp>
    </p:spTree>
    <p:extLst>
      <p:ext uri="{BB962C8B-B14F-4D97-AF65-F5344CB8AC3E}">
        <p14:creationId xmlns:p14="http://schemas.microsoft.com/office/powerpoint/2010/main" val="53223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Effect transition="in" filter="wipe(down)">
                                      <p:cBhvr>
                                        <p:cTn id="7" dur="500"/>
                                        <p:tgtEl>
                                          <p:spTgt spid="221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1187">
                                            <p:txEl>
                                              <p:pRg st="1" end="1"/>
                                            </p:txEl>
                                          </p:spTgt>
                                        </p:tgtEl>
                                        <p:attrNameLst>
                                          <p:attrName>style.visibility</p:attrName>
                                        </p:attrNameLst>
                                      </p:cBhvr>
                                      <p:to>
                                        <p:strVal val="visible"/>
                                      </p:to>
                                    </p:set>
                                    <p:animEffect transition="in" filter="wipe(down)">
                                      <p:cBhvr>
                                        <p:cTn id="12" dur="500"/>
                                        <p:tgtEl>
                                          <p:spTgt spid="2211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Cont. </a:t>
            </a:r>
          </a:p>
        </p:txBody>
      </p:sp>
      <p:sp>
        <p:nvSpPr>
          <p:cNvPr id="3" name="Content Placeholder 2"/>
          <p:cNvSpPr>
            <a:spLocks noGrp="1"/>
          </p:cNvSpPr>
          <p:nvPr>
            <p:ph idx="1"/>
          </p:nvPr>
        </p:nvSpPr>
        <p:spPr>
          <a:xfrm>
            <a:off x="1451579" y="2028984"/>
            <a:ext cx="9603275" cy="4037749"/>
          </a:xfrm>
        </p:spPr>
        <p:txBody>
          <a:bodyPr>
            <a:normAutofit fontScale="92500" lnSpcReduction="20000"/>
          </a:bodyPr>
          <a:lstStyle/>
          <a:p>
            <a:pPr marL="0" indent="0">
              <a:buNone/>
              <a:defRPr/>
            </a:pPr>
            <a:r>
              <a:rPr lang="en-US" sz="2600" dirty="0"/>
              <a:t>The pills make her nauseous, so Mrs. J does not finish them.  Three days later, she is admitted to the ED. </a:t>
            </a:r>
          </a:p>
          <a:p>
            <a:pPr>
              <a:lnSpc>
                <a:spcPct val="90000"/>
              </a:lnSpc>
              <a:defRPr/>
            </a:pPr>
            <a:r>
              <a:rPr lang="en-US" sz="2600" dirty="0"/>
              <a:t>Shaking chills, fever 101.5. </a:t>
            </a:r>
          </a:p>
          <a:p>
            <a:pPr>
              <a:lnSpc>
                <a:spcPct val="90000"/>
              </a:lnSpc>
              <a:defRPr/>
            </a:pPr>
            <a:r>
              <a:rPr lang="en-US" sz="2600" dirty="0"/>
              <a:t>PMH DM type II, HTN</a:t>
            </a:r>
          </a:p>
          <a:p>
            <a:pPr>
              <a:lnSpc>
                <a:spcPct val="90000"/>
              </a:lnSpc>
              <a:defRPr/>
            </a:pPr>
            <a:r>
              <a:rPr lang="en-US" sz="2600" dirty="0"/>
              <a:t>VS:  HR 110, respirations  28, BP 90/42(58) SaO2 94%</a:t>
            </a:r>
          </a:p>
          <a:p>
            <a:pPr>
              <a:lnSpc>
                <a:spcPct val="90000"/>
              </a:lnSpc>
              <a:defRPr/>
            </a:pPr>
            <a:r>
              <a:rPr lang="en-US" sz="2600" dirty="0"/>
              <a:t>ABGs 7.51-24-74-21- 93%</a:t>
            </a:r>
          </a:p>
          <a:p>
            <a:pPr>
              <a:lnSpc>
                <a:spcPct val="90000"/>
              </a:lnSpc>
              <a:defRPr/>
            </a:pPr>
            <a:r>
              <a:rPr lang="en-US" sz="2600" dirty="0"/>
              <a:t>Admitted to general medical unit</a:t>
            </a:r>
          </a:p>
          <a:p>
            <a:pPr>
              <a:lnSpc>
                <a:spcPct val="90000"/>
              </a:lnSpc>
              <a:defRPr/>
            </a:pPr>
            <a:r>
              <a:rPr lang="en-US" sz="2600" dirty="0"/>
              <a:t> D5 1/2 75 ml/</a:t>
            </a:r>
            <a:r>
              <a:rPr lang="en-US" sz="2600" dirty="0" err="1"/>
              <a:t>hr</a:t>
            </a:r>
            <a:endParaRPr lang="en-US" sz="2600" dirty="0"/>
          </a:p>
          <a:p>
            <a:pPr>
              <a:lnSpc>
                <a:spcPct val="90000"/>
              </a:lnSpc>
              <a:defRPr/>
            </a:pPr>
            <a:r>
              <a:rPr lang="en-US" sz="2600" dirty="0"/>
              <a:t> U/A, urine C&amp;S, BMP.</a:t>
            </a:r>
          </a:p>
          <a:p>
            <a:pPr>
              <a:lnSpc>
                <a:spcPct val="90000"/>
              </a:lnSpc>
              <a:defRPr/>
            </a:pPr>
            <a:r>
              <a:rPr lang="en-US" sz="2600" dirty="0" err="1"/>
              <a:t>Dx</a:t>
            </a:r>
            <a:r>
              <a:rPr lang="en-US" sz="2600" dirty="0"/>
              <a:t> UTI. Admit to medical unit. </a:t>
            </a:r>
          </a:p>
          <a:p>
            <a:pPr>
              <a:lnSpc>
                <a:spcPct val="90000"/>
              </a:lnSpc>
              <a:buNone/>
              <a:defRPr/>
            </a:pPr>
            <a:endParaRPr lang="en-US" dirty="0"/>
          </a:p>
          <a:p>
            <a:endParaRPr lang="en-US" dirty="0"/>
          </a:p>
        </p:txBody>
      </p:sp>
    </p:spTree>
    <p:extLst>
      <p:ext uri="{BB962C8B-B14F-4D97-AF65-F5344CB8AC3E}">
        <p14:creationId xmlns:p14="http://schemas.microsoft.com/office/powerpoint/2010/main" val="3233275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normAutofit/>
          </a:bodyPr>
          <a:lstStyle/>
          <a:p>
            <a:pPr eaLnBrk="1" hangingPunct="1">
              <a:defRPr/>
            </a:pPr>
            <a:r>
              <a:rPr lang="en-US" dirty="0">
                <a:cs typeface="+mj-cs"/>
              </a:rPr>
              <a:t>Meanwhile,  on the </a:t>
            </a:r>
            <a:r>
              <a:rPr lang="en-US" dirty="0"/>
              <a:t>medical unit</a:t>
            </a:r>
            <a:r>
              <a:rPr lang="en-US" dirty="0">
                <a:cs typeface="+mj-cs"/>
              </a:rPr>
              <a:t>…..</a:t>
            </a:r>
          </a:p>
        </p:txBody>
      </p:sp>
      <p:sp>
        <p:nvSpPr>
          <p:cNvPr id="222211" name="Rectangle 3"/>
          <p:cNvSpPr>
            <a:spLocks noGrp="1" noChangeArrowheads="1"/>
          </p:cNvSpPr>
          <p:nvPr>
            <p:ph idx="1"/>
          </p:nvPr>
        </p:nvSpPr>
        <p:spPr/>
        <p:txBody>
          <a:bodyPr>
            <a:normAutofit/>
          </a:bodyPr>
          <a:lstStyle/>
          <a:p>
            <a:pPr eaLnBrk="1" hangingPunct="1">
              <a:defRPr/>
            </a:pPr>
            <a:r>
              <a:rPr lang="en-US" sz="2800" dirty="0"/>
              <a:t>The UAP</a:t>
            </a:r>
            <a:r>
              <a:rPr lang="en-US" sz="2800" dirty="0">
                <a:cs typeface="+mn-cs"/>
              </a:rPr>
              <a:t> takes VS on your new admission….</a:t>
            </a:r>
          </a:p>
          <a:p>
            <a:pPr eaLnBrk="1" hangingPunct="1">
              <a:defRPr/>
            </a:pPr>
            <a:r>
              <a:rPr lang="en-US" sz="2800" dirty="0">
                <a:cs typeface="+mn-cs"/>
              </a:rPr>
              <a:t>T 102.5 118 28 BP 84/40 (54)!!!</a:t>
            </a:r>
          </a:p>
          <a:p>
            <a:pPr eaLnBrk="1" hangingPunct="1">
              <a:defRPr/>
            </a:pPr>
            <a:r>
              <a:rPr lang="en-US" sz="2800" dirty="0">
                <a:cs typeface="+mn-cs"/>
              </a:rPr>
              <a:t>What do you do next?</a:t>
            </a:r>
          </a:p>
        </p:txBody>
      </p:sp>
      <p:pic>
        <p:nvPicPr>
          <p:cNvPr id="2" name="Picture 1" descr="nursing-home-patient-with-nurs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4865" y="3091070"/>
            <a:ext cx="4359989" cy="3217672"/>
          </a:xfrm>
          <a:prstGeom prst="rect">
            <a:avLst/>
          </a:prstGeom>
        </p:spPr>
      </p:pic>
    </p:spTree>
    <p:extLst>
      <p:ext uri="{BB962C8B-B14F-4D97-AF65-F5344CB8AC3E}">
        <p14:creationId xmlns:p14="http://schemas.microsoft.com/office/powerpoint/2010/main" val="480919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Pair and Share</a:t>
            </a:r>
          </a:p>
        </p:txBody>
      </p:sp>
      <p:sp>
        <p:nvSpPr>
          <p:cNvPr id="3" name="Content Placeholder 2"/>
          <p:cNvSpPr>
            <a:spLocks noGrp="1"/>
          </p:cNvSpPr>
          <p:nvPr>
            <p:ph idx="1"/>
          </p:nvPr>
        </p:nvSpPr>
        <p:spPr/>
        <p:txBody>
          <a:bodyPr/>
          <a:lstStyle/>
          <a:p>
            <a:pPr marL="514350" indent="-514350">
              <a:buAutoNum type="arabicPeriod"/>
            </a:pPr>
            <a:r>
              <a:rPr lang="en-US" sz="2800" dirty="0"/>
              <a:t>What signs and symptoms are concerning to you?</a:t>
            </a:r>
          </a:p>
          <a:p>
            <a:pPr marL="514350" indent="-514350">
              <a:buAutoNum type="arabicPeriod"/>
            </a:pPr>
            <a:r>
              <a:rPr lang="en-US" sz="2800" dirty="0"/>
              <a:t>What information in the patient’s history makes the patient’s presentation more concerning?</a:t>
            </a:r>
          </a:p>
          <a:p>
            <a:pPr marL="514350" indent="-514350">
              <a:buAutoNum type="arabicPeriod"/>
            </a:pPr>
            <a:r>
              <a:rPr lang="en-US" sz="2800" dirty="0"/>
              <a:t> What should the nurse do? </a:t>
            </a:r>
          </a:p>
          <a:p>
            <a:pPr marL="0" indent="0">
              <a:buNone/>
            </a:pPr>
            <a:endParaRPr lang="en-US" dirty="0"/>
          </a:p>
        </p:txBody>
      </p:sp>
    </p:spTree>
    <p:extLst>
      <p:ext uri="{BB962C8B-B14F-4D97-AF65-F5344CB8AC3E}">
        <p14:creationId xmlns:p14="http://schemas.microsoft.com/office/powerpoint/2010/main" val="1514791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Arrival on the surgical unit</a:t>
            </a:r>
          </a:p>
        </p:txBody>
      </p:sp>
      <p:sp>
        <p:nvSpPr>
          <p:cNvPr id="3" name="Content Placeholder 2"/>
          <p:cNvSpPr>
            <a:spLocks noGrp="1"/>
          </p:cNvSpPr>
          <p:nvPr>
            <p:ph idx="1"/>
          </p:nvPr>
        </p:nvSpPr>
        <p:spPr/>
        <p:txBody>
          <a:bodyPr>
            <a:normAutofit fontScale="92500" lnSpcReduction="10000"/>
          </a:bodyPr>
          <a:lstStyle/>
          <a:p>
            <a:endParaRPr lang="en-US" dirty="0"/>
          </a:p>
          <a:p>
            <a:r>
              <a:rPr lang="en-US" sz="2800" dirty="0"/>
              <a:t>The UAP checks vital signs while you are assessing the patient. The UAP reports </a:t>
            </a:r>
          </a:p>
          <a:p>
            <a:pPr lvl="1"/>
            <a:r>
              <a:rPr lang="en-US" sz="2800" dirty="0"/>
              <a:t> VS BP 95/88, HR 102, RR 24.</a:t>
            </a:r>
          </a:p>
          <a:p>
            <a:pPr lvl="1"/>
            <a:r>
              <a:rPr lang="en-US" sz="2800" dirty="0" err="1"/>
              <a:t>Mr</a:t>
            </a:r>
            <a:r>
              <a:rPr lang="en-US" sz="2800" dirty="0"/>
              <a:t> C. is pale, skin cool.  U/O via catheter 5ml in 15 min. </a:t>
            </a:r>
          </a:p>
          <a:p>
            <a:r>
              <a:rPr lang="en-US" sz="2800" dirty="0"/>
              <a:t>You find that the chest tube has drained an additional 250 ml in the last 15 min. </a:t>
            </a:r>
          </a:p>
        </p:txBody>
      </p:sp>
    </p:spTree>
    <p:extLst>
      <p:ext uri="{BB962C8B-B14F-4D97-AF65-F5344CB8AC3E}">
        <p14:creationId xmlns:p14="http://schemas.microsoft.com/office/powerpoint/2010/main" val="221664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defRPr/>
            </a:pPr>
            <a:r>
              <a:rPr lang="en-US" dirty="0">
                <a:cs typeface="+mj-cs"/>
              </a:rPr>
              <a:t>Septic Shock: </a:t>
            </a:r>
            <a:r>
              <a:rPr lang="en-US" dirty="0"/>
              <a:t>signs and symptoms</a:t>
            </a:r>
            <a:endParaRPr lang="en-US" dirty="0">
              <a:cs typeface="+mj-cs"/>
            </a:endParaRPr>
          </a:p>
        </p:txBody>
      </p:sp>
      <p:sp>
        <p:nvSpPr>
          <p:cNvPr id="212995" name="Rectangle 3"/>
          <p:cNvSpPr>
            <a:spLocks noGrp="1" noChangeArrowheads="1"/>
          </p:cNvSpPr>
          <p:nvPr>
            <p:ph idx="1"/>
          </p:nvPr>
        </p:nvSpPr>
        <p:spPr>
          <a:xfrm>
            <a:off x="1451579" y="2015732"/>
            <a:ext cx="9603275" cy="4037749"/>
          </a:xfrm>
        </p:spPr>
        <p:txBody>
          <a:bodyPr>
            <a:noAutofit/>
          </a:bodyPr>
          <a:lstStyle/>
          <a:p>
            <a:pPr eaLnBrk="1" hangingPunct="1">
              <a:lnSpc>
                <a:spcPct val="90000"/>
              </a:lnSpc>
              <a:defRPr/>
            </a:pPr>
            <a:r>
              <a:rPr lang="en-US" dirty="0"/>
              <a:t>Anxiety, restlessness, confusion, disorientation</a:t>
            </a:r>
          </a:p>
          <a:p>
            <a:pPr eaLnBrk="1" hangingPunct="1">
              <a:lnSpc>
                <a:spcPct val="90000"/>
              </a:lnSpc>
              <a:defRPr/>
            </a:pPr>
            <a:r>
              <a:rPr lang="en-US" dirty="0">
                <a:solidFill>
                  <a:srgbClr val="FF0000"/>
                </a:solidFill>
              </a:rPr>
              <a:t>Flushed, warm, dry skin</a:t>
            </a:r>
            <a:r>
              <a:rPr lang="en-US" dirty="0">
                <a:solidFill>
                  <a:srgbClr val="FFFF00"/>
                </a:solidFill>
              </a:rPr>
              <a:t>.</a:t>
            </a:r>
            <a:r>
              <a:rPr lang="en-US" dirty="0"/>
              <a:t> Elderly- pale, cool, mottled.</a:t>
            </a:r>
          </a:p>
          <a:p>
            <a:pPr eaLnBrk="1" hangingPunct="1">
              <a:lnSpc>
                <a:spcPct val="90000"/>
              </a:lnSpc>
              <a:defRPr/>
            </a:pPr>
            <a:r>
              <a:rPr lang="en-US" b="1" dirty="0">
                <a:solidFill>
                  <a:srgbClr val="FF0000"/>
                </a:solidFill>
              </a:rPr>
              <a:t>Tachypnea</a:t>
            </a:r>
            <a:r>
              <a:rPr lang="en-US" dirty="0">
                <a:solidFill>
                  <a:srgbClr val="FF0000"/>
                </a:solidFill>
              </a:rPr>
              <a:t>, </a:t>
            </a:r>
            <a:r>
              <a:rPr lang="en-US" dirty="0"/>
              <a:t>dyspnea</a:t>
            </a:r>
          </a:p>
          <a:p>
            <a:pPr eaLnBrk="1" hangingPunct="1">
              <a:lnSpc>
                <a:spcPct val="90000"/>
              </a:lnSpc>
              <a:defRPr/>
            </a:pPr>
            <a:r>
              <a:rPr lang="en-US" b="1" dirty="0">
                <a:solidFill>
                  <a:srgbClr val="FF0000"/>
                </a:solidFill>
              </a:rPr>
              <a:t>Tachycardia</a:t>
            </a:r>
            <a:r>
              <a:rPr lang="en-US" b="1" dirty="0">
                <a:solidFill>
                  <a:srgbClr val="FFFF00"/>
                </a:solidFill>
              </a:rPr>
              <a:t> </a:t>
            </a:r>
            <a:r>
              <a:rPr lang="en-US" b="1" dirty="0"/>
              <a:t>(HR &gt; 90 </a:t>
            </a:r>
            <a:r>
              <a:rPr lang="en-US" b="1" dirty="0" err="1"/>
              <a:t>bpm</a:t>
            </a:r>
            <a:r>
              <a:rPr lang="en-US" dirty="0"/>
              <a:t>)</a:t>
            </a:r>
          </a:p>
          <a:p>
            <a:pPr eaLnBrk="1" hangingPunct="1">
              <a:lnSpc>
                <a:spcPct val="90000"/>
              </a:lnSpc>
              <a:defRPr/>
            </a:pPr>
            <a:r>
              <a:rPr lang="en-US" b="1" dirty="0">
                <a:solidFill>
                  <a:srgbClr val="FF0000"/>
                </a:solidFill>
              </a:rPr>
              <a:t>BP &lt; 90 systolic </a:t>
            </a:r>
            <a:r>
              <a:rPr lang="en-US" b="1" dirty="0"/>
              <a:t>or fall of 40 mmHg from baseline</a:t>
            </a:r>
          </a:p>
          <a:p>
            <a:pPr eaLnBrk="1" hangingPunct="1">
              <a:lnSpc>
                <a:spcPct val="90000"/>
              </a:lnSpc>
              <a:defRPr/>
            </a:pPr>
            <a:r>
              <a:rPr lang="en-US" b="1" dirty="0">
                <a:solidFill>
                  <a:srgbClr val="FF0000"/>
                </a:solidFill>
              </a:rPr>
              <a:t>Temp &gt; 100.4 or &lt; 96.8</a:t>
            </a:r>
            <a:r>
              <a:rPr lang="en-US" b="1" dirty="0"/>
              <a:t>, chills.</a:t>
            </a:r>
          </a:p>
          <a:p>
            <a:pPr eaLnBrk="1" hangingPunct="1">
              <a:lnSpc>
                <a:spcPct val="90000"/>
              </a:lnSpc>
              <a:defRPr/>
            </a:pPr>
            <a:r>
              <a:rPr lang="en-US" dirty="0"/>
              <a:t>Hemodynamics:</a:t>
            </a:r>
          </a:p>
          <a:p>
            <a:pPr lvl="1" eaLnBrk="1" hangingPunct="1">
              <a:lnSpc>
                <a:spcPct val="90000"/>
              </a:lnSpc>
              <a:defRPr/>
            </a:pPr>
            <a:r>
              <a:rPr lang="en-US" sz="2000" dirty="0"/>
              <a:t>Cardiac index &gt; 3.5 L/min/m2 (hyperdynamic)</a:t>
            </a:r>
          </a:p>
          <a:p>
            <a:pPr lvl="1" eaLnBrk="1" hangingPunct="1">
              <a:lnSpc>
                <a:spcPct val="90000"/>
              </a:lnSpc>
              <a:defRPr/>
            </a:pPr>
            <a:r>
              <a:rPr lang="en-US" sz="2000" dirty="0"/>
              <a:t>SVR &lt; 900 </a:t>
            </a:r>
            <a:r>
              <a:rPr lang="en-US" sz="2000" dirty="0">
                <a:solidFill>
                  <a:srgbClr val="FF0000"/>
                </a:solidFill>
              </a:rPr>
              <a:t>(low</a:t>
            </a:r>
            <a:r>
              <a:rPr lang="en-US" sz="2000" dirty="0"/>
              <a:t>)- </a:t>
            </a:r>
            <a:r>
              <a:rPr lang="en-US" sz="2000" dirty="0" err="1"/>
              <a:t>vasodilated</a:t>
            </a:r>
            <a:endParaRPr lang="en-US" sz="2000" dirty="0"/>
          </a:p>
          <a:p>
            <a:pPr lvl="1" eaLnBrk="1" hangingPunct="1">
              <a:lnSpc>
                <a:spcPct val="90000"/>
              </a:lnSpc>
              <a:defRPr/>
            </a:pPr>
            <a:r>
              <a:rPr lang="en-US" sz="2000" dirty="0"/>
              <a:t>PA pressures low</a:t>
            </a:r>
          </a:p>
        </p:txBody>
      </p:sp>
    </p:spTree>
    <p:extLst>
      <p:ext uri="{BB962C8B-B14F-4D97-AF65-F5344CB8AC3E}">
        <p14:creationId xmlns:p14="http://schemas.microsoft.com/office/powerpoint/2010/main" val="810777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normAutofit/>
          </a:bodyPr>
          <a:lstStyle/>
          <a:p>
            <a:pPr eaLnBrk="1" hangingPunct="1">
              <a:defRPr/>
            </a:pPr>
            <a:r>
              <a:rPr lang="en-US" dirty="0">
                <a:cs typeface="+mj-cs"/>
              </a:rPr>
              <a:t>Meanwhile In the ICU…..</a:t>
            </a:r>
            <a:br>
              <a:rPr lang="en-US" dirty="0">
                <a:cs typeface="+mj-cs"/>
              </a:rPr>
            </a:br>
            <a:r>
              <a:rPr lang="en-US" dirty="0"/>
              <a:t>Receiving Handoff Report</a:t>
            </a:r>
            <a:endParaRPr lang="en-US" dirty="0">
              <a:cs typeface="+mj-cs"/>
            </a:endParaRPr>
          </a:p>
        </p:txBody>
      </p:sp>
      <p:sp>
        <p:nvSpPr>
          <p:cNvPr id="223235" name="Rectangle 3"/>
          <p:cNvSpPr>
            <a:spLocks noGrp="1" noChangeArrowheads="1"/>
          </p:cNvSpPr>
          <p:nvPr>
            <p:ph idx="1"/>
          </p:nvPr>
        </p:nvSpPr>
        <p:spPr>
          <a:xfrm>
            <a:off x="1033671" y="2015732"/>
            <a:ext cx="10021184" cy="3450613"/>
          </a:xfrm>
        </p:spPr>
        <p:txBody>
          <a:bodyPr>
            <a:normAutofit fontScale="92500"/>
          </a:bodyPr>
          <a:lstStyle/>
          <a:p>
            <a:pPr marL="0" indent="0">
              <a:buNone/>
              <a:defRPr/>
            </a:pPr>
            <a:r>
              <a:rPr lang="en-US" sz="2400" dirty="0"/>
              <a:t>An ICU nurse is preparing to receive </a:t>
            </a:r>
            <a:r>
              <a:rPr lang="en-US" sz="2400" dirty="0" err="1"/>
              <a:t>Mrs</a:t>
            </a:r>
            <a:r>
              <a:rPr lang="en-US" sz="2400" dirty="0"/>
              <a:t> J.</a:t>
            </a:r>
          </a:p>
          <a:p>
            <a:pPr eaLnBrk="1" hangingPunct="1">
              <a:lnSpc>
                <a:spcPct val="90000"/>
              </a:lnSpc>
              <a:defRPr/>
            </a:pPr>
            <a:endParaRPr lang="en-US" sz="2400" dirty="0"/>
          </a:p>
          <a:p>
            <a:pPr eaLnBrk="1" hangingPunct="1">
              <a:lnSpc>
                <a:spcPct val="90000"/>
              </a:lnSpc>
              <a:buFont typeface="Arial" panose="020B0604020202020204" pitchFamily="34" charset="0"/>
              <a:buChar char="•"/>
              <a:defRPr/>
            </a:pPr>
            <a:r>
              <a:rPr lang="en-US" sz="2400" dirty="0"/>
              <a:t>  What information is important to receive from the providing nurse in this patient in order to help plan care?</a:t>
            </a:r>
          </a:p>
          <a:p>
            <a:pPr eaLnBrk="1" hangingPunct="1">
              <a:lnSpc>
                <a:spcPct val="90000"/>
              </a:lnSpc>
              <a:buFont typeface="Arial" panose="020B0604020202020204" pitchFamily="34" charset="0"/>
              <a:buChar char="•"/>
              <a:defRPr/>
            </a:pPr>
            <a:r>
              <a:rPr lang="en-US" sz="2400" dirty="0"/>
              <a:t>  (</a:t>
            </a:r>
            <a:r>
              <a:rPr lang="en-US" sz="2400" dirty="0" err="1"/>
              <a:t>ie</a:t>
            </a:r>
            <a:r>
              <a:rPr lang="en-US" sz="2400" dirty="0"/>
              <a:t>- What are priorities of care for patients with septic shock;  What questions should the nurse ask to support a safe transition of care to the ICU?)</a:t>
            </a:r>
          </a:p>
          <a:p>
            <a:pPr eaLnBrk="1" hangingPunct="1">
              <a:lnSpc>
                <a:spcPct val="90000"/>
              </a:lnSpc>
              <a:buFont typeface="Arial" panose="020B0604020202020204" pitchFamily="34" charset="0"/>
              <a:buChar char="•"/>
              <a:defRPr/>
            </a:pPr>
            <a:endParaRPr lang="en-US" sz="2400" dirty="0"/>
          </a:p>
          <a:p>
            <a:pPr eaLnBrk="1" hangingPunct="1">
              <a:lnSpc>
                <a:spcPct val="90000"/>
              </a:lnSpc>
              <a:buFont typeface="Arial" panose="020B0604020202020204" pitchFamily="34" charset="0"/>
              <a:buChar char="•"/>
              <a:defRPr/>
            </a:pPr>
            <a:r>
              <a:rPr lang="en-US" sz="2400" dirty="0"/>
              <a:t>2. What equipment should the nurse anticipate needing?</a:t>
            </a:r>
          </a:p>
        </p:txBody>
      </p:sp>
    </p:spTree>
    <p:extLst>
      <p:ext uri="{BB962C8B-B14F-4D97-AF65-F5344CB8AC3E}">
        <p14:creationId xmlns:p14="http://schemas.microsoft.com/office/powerpoint/2010/main" val="290937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wipe(down)">
                                      <p:cBhvr>
                                        <p:cTn id="7" dur="500"/>
                                        <p:tgtEl>
                                          <p:spTgt spid="223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3235">
                                            <p:txEl>
                                              <p:pRg st="2" end="2"/>
                                            </p:txEl>
                                          </p:spTgt>
                                        </p:tgtEl>
                                        <p:attrNameLst>
                                          <p:attrName>style.visibility</p:attrName>
                                        </p:attrNameLst>
                                      </p:cBhvr>
                                      <p:to>
                                        <p:strVal val="visible"/>
                                      </p:to>
                                    </p:set>
                                    <p:animEffect transition="in" filter="wipe(down)">
                                      <p:cBhvr>
                                        <p:cTn id="12" dur="500"/>
                                        <p:tgtEl>
                                          <p:spTgt spid="2232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3235">
                                            <p:txEl>
                                              <p:pRg st="3" end="3"/>
                                            </p:txEl>
                                          </p:spTgt>
                                        </p:tgtEl>
                                        <p:attrNameLst>
                                          <p:attrName>style.visibility</p:attrName>
                                        </p:attrNameLst>
                                      </p:cBhvr>
                                      <p:to>
                                        <p:strVal val="visible"/>
                                      </p:to>
                                    </p:set>
                                    <p:animEffect transition="in" filter="wipe(down)">
                                      <p:cBhvr>
                                        <p:cTn id="17" dur="500"/>
                                        <p:tgtEl>
                                          <p:spTgt spid="2232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3235">
                                            <p:txEl>
                                              <p:pRg st="5" end="5"/>
                                            </p:txEl>
                                          </p:spTgt>
                                        </p:tgtEl>
                                        <p:attrNameLst>
                                          <p:attrName>style.visibility</p:attrName>
                                        </p:attrNameLst>
                                      </p:cBhvr>
                                      <p:to>
                                        <p:strVal val="visible"/>
                                      </p:to>
                                    </p:set>
                                    <p:animEffect transition="in" filter="wipe(down)">
                                      <p:cBhvr>
                                        <p:cTn id="22" dur="500"/>
                                        <p:tgtEl>
                                          <p:spTgt spid="223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normAutofit fontScale="90000"/>
          </a:bodyPr>
          <a:lstStyle/>
          <a:p>
            <a:pPr eaLnBrk="1" hangingPunct="1">
              <a:defRPr/>
            </a:pPr>
            <a:r>
              <a:rPr lang="en-US" sz="4000" dirty="0"/>
              <a:t>Sepsis Resuscitation Bundle: Initiate within the first hour</a:t>
            </a:r>
            <a:endParaRPr lang="en-US" dirty="0">
              <a:cs typeface="+mj-cs"/>
            </a:endParaRPr>
          </a:p>
        </p:txBody>
      </p:sp>
      <p:sp>
        <p:nvSpPr>
          <p:cNvPr id="215043" name="Rectangle 3"/>
          <p:cNvSpPr>
            <a:spLocks noGrp="1" noChangeArrowheads="1"/>
          </p:cNvSpPr>
          <p:nvPr>
            <p:ph idx="1"/>
          </p:nvPr>
        </p:nvSpPr>
        <p:spPr/>
        <p:txBody>
          <a:bodyPr/>
          <a:lstStyle/>
          <a:p>
            <a:pPr eaLnBrk="1" hangingPunct="1">
              <a:lnSpc>
                <a:spcPct val="90000"/>
              </a:lnSpc>
              <a:defRPr/>
            </a:pPr>
            <a:r>
              <a:rPr lang="en-US" sz="2400" dirty="0"/>
              <a:t>Multidisciplinary EBP from </a:t>
            </a:r>
            <a:r>
              <a:rPr lang="ja-JP" altLang="en-US" sz="2400" dirty="0">
                <a:latin typeface="Arial"/>
              </a:rPr>
              <a:t>“</a:t>
            </a:r>
            <a:r>
              <a:rPr lang="en-US" sz="2400" dirty="0"/>
              <a:t>Surviving Sepsis Campaign</a:t>
            </a:r>
            <a:r>
              <a:rPr lang="ja-JP" altLang="en-US" sz="2400" dirty="0">
                <a:latin typeface="Arial"/>
              </a:rPr>
              <a:t>”</a:t>
            </a:r>
            <a:r>
              <a:rPr lang="en-US" sz="2400" dirty="0"/>
              <a:t>:</a:t>
            </a:r>
          </a:p>
          <a:p>
            <a:pPr eaLnBrk="1" hangingPunct="1">
              <a:lnSpc>
                <a:spcPct val="90000"/>
              </a:lnSpc>
              <a:defRPr/>
            </a:pPr>
            <a:r>
              <a:rPr lang="en-US" sz="2400" dirty="0"/>
              <a:t>Measure serum lactate</a:t>
            </a:r>
            <a:r>
              <a:rPr lang="en-US" sz="2400" b="1" dirty="0">
                <a:solidFill>
                  <a:srgbClr val="FF0000"/>
                </a:solidFill>
              </a:rPr>
              <a:t>.  &gt; 2mmol/L </a:t>
            </a:r>
            <a:r>
              <a:rPr lang="en-US" sz="2400" dirty="0">
                <a:solidFill>
                  <a:srgbClr val="FF0000"/>
                </a:solidFill>
              </a:rPr>
              <a:t>indicates tissue hypoperfusion.</a:t>
            </a:r>
          </a:p>
          <a:p>
            <a:pPr eaLnBrk="1" hangingPunct="1">
              <a:lnSpc>
                <a:spcPct val="90000"/>
              </a:lnSpc>
              <a:defRPr/>
            </a:pPr>
            <a:r>
              <a:rPr lang="en-US" sz="2400" dirty="0"/>
              <a:t>Blood cultures prior to </a:t>
            </a:r>
            <a:r>
              <a:rPr lang="en-US" sz="2400" dirty="0" err="1"/>
              <a:t>abx</a:t>
            </a:r>
            <a:r>
              <a:rPr lang="en-US" sz="2400" dirty="0"/>
              <a:t> administration for </a:t>
            </a:r>
            <a:r>
              <a:rPr lang="en-US" sz="2400" dirty="0" err="1"/>
              <a:t>sx</a:t>
            </a:r>
            <a:r>
              <a:rPr lang="en-US" sz="2400" dirty="0"/>
              <a:t> of fever, chills, hypothermia, leukocytosis, L shift. </a:t>
            </a:r>
          </a:p>
          <a:p>
            <a:pPr eaLnBrk="1" hangingPunct="1">
              <a:lnSpc>
                <a:spcPct val="90000"/>
              </a:lnSpc>
              <a:defRPr/>
            </a:pPr>
            <a:r>
              <a:rPr lang="en-US" sz="2400" dirty="0"/>
              <a:t>Admin. broad spectrum </a:t>
            </a:r>
            <a:r>
              <a:rPr lang="en-US" sz="2400" dirty="0" err="1"/>
              <a:t>abx</a:t>
            </a:r>
            <a:endParaRPr lang="en-US" sz="2400" dirty="0"/>
          </a:p>
          <a:p>
            <a:pPr eaLnBrk="1" hangingPunct="1">
              <a:lnSpc>
                <a:spcPct val="90000"/>
              </a:lnSpc>
              <a:defRPr/>
            </a:pPr>
            <a:r>
              <a:rPr lang="en-US" sz="2400" dirty="0"/>
              <a:t>Fluid resuscitation- </a:t>
            </a:r>
            <a:r>
              <a:rPr lang="en-US" sz="2400" b="1" dirty="0"/>
              <a:t>initial</a:t>
            </a:r>
            <a:r>
              <a:rPr lang="en-US" sz="2400" dirty="0"/>
              <a:t> minimum </a:t>
            </a:r>
            <a:r>
              <a:rPr lang="en-US" sz="2400" b="1" dirty="0">
                <a:solidFill>
                  <a:srgbClr val="FF0000"/>
                </a:solidFill>
              </a:rPr>
              <a:t>30ml/kg </a:t>
            </a:r>
            <a:r>
              <a:rPr lang="en-US" sz="2400" dirty="0"/>
              <a:t>crystalloid  </a:t>
            </a:r>
          </a:p>
          <a:p>
            <a:pPr eaLnBrk="1" hangingPunct="1">
              <a:lnSpc>
                <a:spcPct val="90000"/>
              </a:lnSpc>
              <a:defRPr/>
            </a:pPr>
            <a:r>
              <a:rPr lang="en-US" sz="2400" dirty="0"/>
              <a:t>Additional fluids as needed</a:t>
            </a:r>
          </a:p>
          <a:p>
            <a:pPr lvl="1" eaLnBrk="1" hangingPunct="1">
              <a:lnSpc>
                <a:spcPct val="90000"/>
              </a:lnSpc>
              <a:defRPr/>
            </a:pPr>
            <a:endParaRPr lang="en-US" sz="2600" dirty="0"/>
          </a:p>
        </p:txBody>
      </p:sp>
    </p:spTree>
    <p:extLst>
      <p:ext uri="{BB962C8B-B14F-4D97-AF65-F5344CB8AC3E}">
        <p14:creationId xmlns:p14="http://schemas.microsoft.com/office/powerpoint/2010/main" val="338386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defRPr/>
            </a:pPr>
            <a:r>
              <a:rPr lang="en-US" sz="4000"/>
              <a:t>Sepsis Resuscitation Bundle(cont.)</a:t>
            </a:r>
            <a:r>
              <a:rPr lang="en-US">
                <a:cs typeface="+mj-cs"/>
              </a:rPr>
              <a:t> </a:t>
            </a:r>
          </a:p>
        </p:txBody>
      </p:sp>
      <p:sp>
        <p:nvSpPr>
          <p:cNvPr id="216067" name="Rectangle 3"/>
          <p:cNvSpPr>
            <a:spLocks noGrp="1" noChangeArrowheads="1"/>
          </p:cNvSpPr>
          <p:nvPr>
            <p:ph idx="1"/>
          </p:nvPr>
        </p:nvSpPr>
        <p:spPr/>
        <p:txBody>
          <a:bodyPr>
            <a:normAutofit/>
          </a:bodyPr>
          <a:lstStyle/>
          <a:p>
            <a:pPr eaLnBrk="1" hangingPunct="1">
              <a:lnSpc>
                <a:spcPct val="110000"/>
              </a:lnSpc>
              <a:defRPr/>
            </a:pPr>
            <a:r>
              <a:rPr lang="en-US" sz="2400" dirty="0">
                <a:cs typeface="+mn-cs"/>
              </a:rPr>
              <a:t>Vasopressors- for hypotension and/or lactate &gt; 4 </a:t>
            </a:r>
            <a:r>
              <a:rPr lang="en-US" sz="2400" i="1" dirty="0">
                <a:cs typeface="+mn-cs"/>
              </a:rPr>
              <a:t>not responding to initial fluid bolus.</a:t>
            </a:r>
            <a:r>
              <a:rPr lang="en-US" sz="2400" dirty="0">
                <a:cs typeface="+mn-cs"/>
              </a:rPr>
              <a:t> Maintain MAP &gt; 65 mmHg.</a:t>
            </a:r>
          </a:p>
          <a:p>
            <a:pPr eaLnBrk="1" hangingPunct="1">
              <a:lnSpc>
                <a:spcPct val="110000"/>
              </a:lnSpc>
              <a:defRPr/>
            </a:pPr>
            <a:r>
              <a:rPr lang="en-US" sz="2400" dirty="0">
                <a:cs typeface="+mn-cs"/>
              </a:rPr>
              <a:t>Use invasive arterial line to monitor BP.</a:t>
            </a:r>
          </a:p>
          <a:p>
            <a:pPr eaLnBrk="1" hangingPunct="1">
              <a:lnSpc>
                <a:spcPct val="110000"/>
              </a:lnSpc>
              <a:defRPr/>
            </a:pPr>
            <a:r>
              <a:rPr lang="en-US" sz="2400" dirty="0">
                <a:cs typeface="+mn-cs"/>
              </a:rPr>
              <a:t>Norepinephrine (</a:t>
            </a:r>
            <a:r>
              <a:rPr lang="en-US" sz="2400" dirty="0" err="1">
                <a:cs typeface="+mn-cs"/>
              </a:rPr>
              <a:t>levophed</a:t>
            </a:r>
            <a:r>
              <a:rPr lang="en-US" sz="2400" dirty="0">
                <a:cs typeface="+mn-cs"/>
              </a:rPr>
              <a:t>)  preferred vasopressor. Strong alpha agonist, some beta agonist activity. (1-30 mcg/min)</a:t>
            </a:r>
          </a:p>
        </p:txBody>
      </p:sp>
    </p:spTree>
    <p:extLst>
      <p:ext uri="{BB962C8B-B14F-4D97-AF65-F5344CB8AC3E}">
        <p14:creationId xmlns:p14="http://schemas.microsoft.com/office/powerpoint/2010/main" val="3971466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normAutofit/>
          </a:bodyPr>
          <a:lstStyle/>
          <a:p>
            <a:pPr algn="ctr" eaLnBrk="1" hangingPunct="1">
              <a:defRPr/>
            </a:pPr>
            <a:r>
              <a:rPr lang="en-US" dirty="0">
                <a:cs typeface="+mj-cs"/>
              </a:rPr>
              <a:t>Patient Parameters 4 </a:t>
            </a:r>
            <a:r>
              <a:rPr lang="en-US" dirty="0" err="1">
                <a:cs typeface="+mj-cs"/>
              </a:rPr>
              <a:t>hrs</a:t>
            </a:r>
            <a:r>
              <a:rPr lang="en-US" dirty="0">
                <a:cs typeface="+mj-cs"/>
              </a:rPr>
              <a:t> post admission to ICU</a:t>
            </a:r>
          </a:p>
        </p:txBody>
      </p:sp>
      <p:sp>
        <p:nvSpPr>
          <p:cNvPr id="248835" name="Rectangle 3"/>
          <p:cNvSpPr>
            <a:spLocks noGrp="1" noChangeArrowheads="1"/>
          </p:cNvSpPr>
          <p:nvPr>
            <p:ph idx="1"/>
          </p:nvPr>
        </p:nvSpPr>
        <p:spPr/>
        <p:txBody>
          <a:bodyPr>
            <a:normAutofit/>
          </a:bodyPr>
          <a:lstStyle/>
          <a:p>
            <a:pPr eaLnBrk="1" hangingPunct="1">
              <a:lnSpc>
                <a:spcPct val="90000"/>
              </a:lnSpc>
              <a:defRPr/>
            </a:pPr>
            <a:r>
              <a:rPr lang="en-US" sz="2400" dirty="0"/>
              <a:t>Patient has received total 1.5 L .9NSS (Patient weighs 80 kg)</a:t>
            </a:r>
          </a:p>
          <a:p>
            <a:pPr eaLnBrk="1" hangingPunct="1">
              <a:lnSpc>
                <a:spcPct val="90000"/>
              </a:lnSpc>
              <a:defRPr/>
            </a:pPr>
            <a:r>
              <a:rPr lang="en-US" sz="2400" dirty="0"/>
              <a:t>Norepinephrine (</a:t>
            </a:r>
            <a:r>
              <a:rPr lang="en-US" sz="2400" dirty="0" err="1"/>
              <a:t>Levophed</a:t>
            </a:r>
            <a:r>
              <a:rPr lang="en-US" sz="2400" dirty="0"/>
              <a:t>) infusing @ 8mcg/min via </a:t>
            </a:r>
            <a:r>
              <a:rPr lang="en-US" sz="2400" dirty="0" err="1"/>
              <a:t>subclavian</a:t>
            </a:r>
            <a:r>
              <a:rPr lang="en-US" sz="2400" dirty="0"/>
              <a:t> central line triple lumen catheter.</a:t>
            </a:r>
          </a:p>
          <a:p>
            <a:pPr eaLnBrk="1" hangingPunct="1">
              <a:lnSpc>
                <a:spcPct val="90000"/>
              </a:lnSpc>
              <a:defRPr/>
            </a:pPr>
            <a:r>
              <a:rPr lang="en-US" sz="2400" dirty="0"/>
              <a:t>VS q 15 min: T 101.1 110 28 90/46 (61) on 40% </a:t>
            </a:r>
            <a:r>
              <a:rPr lang="en-US" sz="2400" dirty="0" err="1"/>
              <a:t>ventimask</a:t>
            </a:r>
            <a:endParaRPr lang="en-US" sz="2400" dirty="0"/>
          </a:p>
          <a:p>
            <a:pPr eaLnBrk="1" hangingPunct="1">
              <a:lnSpc>
                <a:spcPct val="90000"/>
              </a:lnSpc>
              <a:defRPr/>
            </a:pPr>
            <a:r>
              <a:rPr lang="en-US" sz="2400" dirty="0"/>
              <a:t> U/O 20 ml/</a:t>
            </a:r>
            <a:r>
              <a:rPr lang="en-US" sz="2400" dirty="0" err="1"/>
              <a:t>hr</a:t>
            </a:r>
            <a:endParaRPr lang="en-US" sz="2400" dirty="0"/>
          </a:p>
          <a:p>
            <a:pPr eaLnBrk="1" hangingPunct="1">
              <a:lnSpc>
                <a:spcPct val="90000"/>
              </a:lnSpc>
              <a:defRPr/>
            </a:pPr>
            <a:r>
              <a:rPr lang="en-US" sz="2400" dirty="0"/>
              <a:t>Blood cultures x 2 drawn and </a:t>
            </a:r>
            <a:r>
              <a:rPr lang="en-US" sz="2400" dirty="0" err="1"/>
              <a:t>abx</a:t>
            </a:r>
            <a:r>
              <a:rPr lang="en-US" sz="2400" dirty="0"/>
              <a:t> started within 1 </a:t>
            </a:r>
            <a:r>
              <a:rPr lang="en-US" sz="2400" dirty="0" err="1"/>
              <a:t>hr</a:t>
            </a:r>
            <a:r>
              <a:rPr lang="en-US" sz="2400" dirty="0"/>
              <a:t> of ICU admission</a:t>
            </a:r>
          </a:p>
          <a:p>
            <a:pPr eaLnBrk="1" hangingPunct="1">
              <a:lnSpc>
                <a:spcPct val="90000"/>
              </a:lnSpc>
              <a:defRPr/>
            </a:pPr>
            <a:r>
              <a:rPr lang="en-US" sz="2400" dirty="0"/>
              <a:t>ABGs 7.21-35-80-12-94% Lactate 6 </a:t>
            </a:r>
            <a:r>
              <a:rPr lang="en-US" sz="2400" dirty="0" err="1"/>
              <a:t>mmol</a:t>
            </a:r>
            <a:r>
              <a:rPr lang="en-US" sz="2400" dirty="0"/>
              <a:t>/L</a:t>
            </a:r>
          </a:p>
          <a:p>
            <a:pPr eaLnBrk="1" hangingPunct="1">
              <a:lnSpc>
                <a:spcPct val="90000"/>
              </a:lnSpc>
              <a:defRPr/>
            </a:pPr>
            <a:endParaRPr lang="en-US" dirty="0"/>
          </a:p>
        </p:txBody>
      </p:sp>
    </p:spTree>
    <p:extLst>
      <p:ext uri="{BB962C8B-B14F-4D97-AF65-F5344CB8AC3E}">
        <p14:creationId xmlns:p14="http://schemas.microsoft.com/office/powerpoint/2010/main" val="3360000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Pair, Share</a:t>
            </a:r>
          </a:p>
        </p:txBody>
      </p:sp>
      <p:sp>
        <p:nvSpPr>
          <p:cNvPr id="3" name="Content Placeholder 2"/>
          <p:cNvSpPr>
            <a:spLocks noGrp="1"/>
          </p:cNvSpPr>
          <p:nvPr>
            <p:ph idx="1"/>
          </p:nvPr>
        </p:nvSpPr>
        <p:spPr/>
        <p:txBody>
          <a:bodyPr>
            <a:normAutofit/>
          </a:bodyPr>
          <a:lstStyle/>
          <a:p>
            <a:pPr marL="514350" indent="-514350">
              <a:buFont typeface="+mj-lt"/>
              <a:buAutoNum type="arabicPeriod"/>
              <a:defRPr/>
            </a:pPr>
            <a:r>
              <a:rPr lang="en-US" sz="2400" dirty="0"/>
              <a:t>What are your thoughts about the patient’s tissue perfusion? Adequate or inadequate? What evidence supports your conclusions?</a:t>
            </a:r>
          </a:p>
          <a:p>
            <a:pPr marL="514350" indent="-514350">
              <a:buFont typeface="+mj-lt"/>
              <a:buAutoNum type="arabicPeriod"/>
              <a:defRPr/>
            </a:pPr>
            <a:r>
              <a:rPr lang="en-US" sz="2400" dirty="0"/>
              <a:t>What therapies would you recommend in an SBAR format with the interprofessional team? Why? </a:t>
            </a:r>
          </a:p>
          <a:p>
            <a:pPr marL="0" indent="0">
              <a:buNone/>
              <a:defRPr/>
            </a:pPr>
            <a:r>
              <a:rPr lang="en-US" sz="2400" dirty="0"/>
              <a:t>3.  What procedure may be imminent for which you must prepare? </a:t>
            </a:r>
          </a:p>
          <a:p>
            <a:pPr marL="514350" indent="-514350">
              <a:buFont typeface="+mj-lt"/>
              <a:buAutoNum type="arabicPeriod"/>
            </a:pPr>
            <a:endParaRPr lang="en-US" dirty="0"/>
          </a:p>
        </p:txBody>
      </p:sp>
    </p:spTree>
    <p:extLst>
      <p:ext uri="{BB962C8B-B14F-4D97-AF65-F5344CB8AC3E}">
        <p14:creationId xmlns:p14="http://schemas.microsoft.com/office/powerpoint/2010/main" val="3074960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Pair Share</a:t>
            </a:r>
          </a:p>
        </p:txBody>
      </p:sp>
      <p:sp>
        <p:nvSpPr>
          <p:cNvPr id="3" name="Content Placeholder 2"/>
          <p:cNvSpPr>
            <a:spLocks noGrp="1"/>
          </p:cNvSpPr>
          <p:nvPr>
            <p:ph idx="1"/>
          </p:nvPr>
        </p:nvSpPr>
        <p:spPr/>
        <p:txBody>
          <a:bodyPr>
            <a:normAutofit/>
          </a:bodyPr>
          <a:lstStyle/>
          <a:p>
            <a:pPr marL="0" indent="0">
              <a:buNone/>
            </a:pPr>
            <a:r>
              <a:rPr lang="en-US" sz="2800" dirty="0"/>
              <a:t>Mr. H., the husband, is very concerned about his wife and wants to remain with her in the ICU after 7pm.  The visiting hours in the ICU are 15 min an hour, ending at 7pm. </a:t>
            </a:r>
          </a:p>
          <a:p>
            <a:pPr marL="0" indent="0">
              <a:buNone/>
            </a:pPr>
            <a:endParaRPr lang="en-US" sz="2800" dirty="0"/>
          </a:p>
          <a:p>
            <a:pPr marL="0" indent="0">
              <a:buNone/>
            </a:pPr>
            <a:r>
              <a:rPr lang="en-US" sz="2800" dirty="0"/>
              <a:t>What is the evidence concerning family visiting and patient safety and patient/family satisfaction in the ICU? </a:t>
            </a:r>
          </a:p>
        </p:txBody>
      </p:sp>
    </p:spTree>
    <p:extLst>
      <p:ext uri="{BB962C8B-B14F-4D97-AF65-F5344CB8AC3E}">
        <p14:creationId xmlns:p14="http://schemas.microsoft.com/office/powerpoint/2010/main" val="3863628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Synergy Model</a:t>
            </a:r>
          </a:p>
        </p:txBody>
      </p:sp>
      <p:sp>
        <p:nvSpPr>
          <p:cNvPr id="7" name="Text Placeholder 6"/>
          <p:cNvSpPr>
            <a:spLocks noGrp="1"/>
          </p:cNvSpPr>
          <p:nvPr>
            <p:ph type="body" idx="1"/>
          </p:nvPr>
        </p:nvSpPr>
        <p:spPr/>
        <p:txBody>
          <a:bodyPr/>
          <a:lstStyle/>
          <a:p>
            <a:r>
              <a:rPr lang="en-US" dirty="0"/>
              <a:t>Patient family characteristics</a:t>
            </a:r>
          </a:p>
        </p:txBody>
      </p:sp>
      <p:sp>
        <p:nvSpPr>
          <p:cNvPr id="8" name="Content Placeholder 7"/>
          <p:cNvSpPr>
            <a:spLocks noGrp="1"/>
          </p:cNvSpPr>
          <p:nvPr>
            <p:ph sz="half" idx="2"/>
          </p:nvPr>
        </p:nvSpPr>
        <p:spPr>
          <a:xfrm>
            <a:off x="816288" y="2824269"/>
            <a:ext cx="5276055" cy="2644457"/>
          </a:xfrm>
        </p:spPr>
        <p:txBody>
          <a:bodyPr>
            <a:normAutofit/>
          </a:bodyPr>
          <a:lstStyle/>
          <a:p>
            <a:r>
              <a:rPr lang="en-US" sz="2400" b="1" dirty="0"/>
              <a:t>Participation in care/Participation in decision making</a:t>
            </a:r>
            <a:r>
              <a:rPr lang="en-US" sz="2400" dirty="0"/>
              <a:t>: </a:t>
            </a:r>
          </a:p>
          <a:p>
            <a:pPr lvl="1"/>
            <a:r>
              <a:rPr lang="en-US" sz="2200" dirty="0"/>
              <a:t>Assess to what extent family participates in care and decision making? </a:t>
            </a:r>
          </a:p>
        </p:txBody>
      </p:sp>
      <p:sp>
        <p:nvSpPr>
          <p:cNvPr id="9" name="Text Placeholder 8"/>
          <p:cNvSpPr>
            <a:spLocks noGrp="1"/>
          </p:cNvSpPr>
          <p:nvPr>
            <p:ph type="body" sz="quarter" idx="3"/>
          </p:nvPr>
        </p:nvSpPr>
        <p:spPr/>
        <p:txBody>
          <a:bodyPr/>
          <a:lstStyle/>
          <a:p>
            <a:r>
              <a:rPr lang="en-US" dirty="0"/>
              <a:t>Nurse Characteristics</a:t>
            </a:r>
          </a:p>
        </p:txBody>
      </p:sp>
      <p:sp>
        <p:nvSpPr>
          <p:cNvPr id="10" name="Content Placeholder 9"/>
          <p:cNvSpPr>
            <a:spLocks noGrp="1"/>
          </p:cNvSpPr>
          <p:nvPr>
            <p:ph sz="quarter" idx="4"/>
          </p:nvPr>
        </p:nvSpPr>
        <p:spPr>
          <a:xfrm>
            <a:off x="6412361" y="2821491"/>
            <a:ext cx="5276055" cy="2637371"/>
          </a:xfrm>
        </p:spPr>
        <p:txBody>
          <a:bodyPr>
            <a:noAutofit/>
          </a:bodyPr>
          <a:lstStyle/>
          <a:p>
            <a:r>
              <a:rPr lang="en-US" sz="2400" b="1" dirty="0"/>
              <a:t>Advocacy</a:t>
            </a:r>
            <a:r>
              <a:rPr lang="en-US" sz="2400" dirty="0"/>
              <a:t>- working to represent the concerns of the patients and family. </a:t>
            </a:r>
            <a:r>
              <a:rPr lang="en-US" sz="2400" b="1" dirty="0"/>
              <a:t>Caring practices- </a:t>
            </a:r>
            <a:r>
              <a:rPr lang="en-US" sz="2400" dirty="0"/>
              <a:t>responsiveness of caregivers to patient and family individualized needs. </a:t>
            </a:r>
          </a:p>
        </p:txBody>
      </p:sp>
    </p:spTree>
    <p:extLst>
      <p:ext uri="{BB962C8B-B14F-4D97-AF65-F5344CB8AC3E}">
        <p14:creationId xmlns:p14="http://schemas.microsoft.com/office/powerpoint/2010/main" val="3121529633"/>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AACN Practice Alert: Recommendations</a:t>
            </a:r>
          </a:p>
        </p:txBody>
      </p:sp>
      <p:sp>
        <p:nvSpPr>
          <p:cNvPr id="3" name="Content Placeholder 2"/>
          <p:cNvSpPr>
            <a:spLocks noGrp="1"/>
          </p:cNvSpPr>
          <p:nvPr>
            <p:ph idx="1"/>
          </p:nvPr>
        </p:nvSpPr>
        <p:spPr/>
        <p:txBody>
          <a:bodyPr>
            <a:normAutofit/>
          </a:bodyPr>
          <a:lstStyle/>
          <a:p>
            <a:r>
              <a:rPr lang="en-US" sz="2800" dirty="0"/>
              <a:t>Facilitate unrestricted access to a chosen support person 24 </a:t>
            </a:r>
            <a:r>
              <a:rPr lang="en-US" sz="2800" dirty="0" err="1"/>
              <a:t>hrs</a:t>
            </a:r>
            <a:r>
              <a:rPr lang="en-US" sz="2800" dirty="0"/>
              <a:t>/day unless contraindicated (other’s safety or rights, therapeutically or medically contraindicated). </a:t>
            </a:r>
          </a:p>
          <a:p>
            <a:r>
              <a:rPr lang="en-US" sz="2800" dirty="0"/>
              <a:t>Develop policies that allow support person to be at the bedside, according to the patient’s wishes. </a:t>
            </a:r>
          </a:p>
          <a:p>
            <a:r>
              <a:rPr lang="en-US" sz="2800" dirty="0"/>
              <a:t>Policies should prohibit discrimination of all kinds. </a:t>
            </a:r>
          </a:p>
        </p:txBody>
      </p:sp>
      <p:sp>
        <p:nvSpPr>
          <p:cNvPr id="4" name="Footer Placeholder 3"/>
          <p:cNvSpPr>
            <a:spLocks noGrp="1"/>
          </p:cNvSpPr>
          <p:nvPr>
            <p:ph type="ftr" sz="quarter" idx="11"/>
          </p:nvPr>
        </p:nvSpPr>
        <p:spPr>
          <a:xfrm>
            <a:off x="3717235" y="5628323"/>
            <a:ext cx="6324600" cy="549275"/>
          </a:xfrm>
        </p:spPr>
        <p:txBody>
          <a:bodyPr/>
          <a:lstStyle/>
          <a:p>
            <a:r>
              <a:rPr lang="ro-RO" sz="1600" dirty="0"/>
              <a:t>AACN (2016) doi:http://dx.doi.org/10.4037/ccn2016677</a:t>
            </a:r>
            <a:endParaRPr lang="en-US" sz="1600" dirty="0"/>
          </a:p>
        </p:txBody>
      </p:sp>
    </p:spTree>
    <p:extLst>
      <p:ext uri="{BB962C8B-B14F-4D97-AF65-F5344CB8AC3E}">
        <p14:creationId xmlns:p14="http://schemas.microsoft.com/office/powerpoint/2010/main" val="1571683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normAutofit/>
          </a:bodyPr>
          <a:lstStyle/>
          <a:p>
            <a:pPr eaLnBrk="1" hangingPunct="1">
              <a:defRPr/>
            </a:pPr>
            <a:r>
              <a:rPr lang="en-US" dirty="0">
                <a:cs typeface="+mj-cs"/>
              </a:rPr>
              <a:t>Three Days Later…</a:t>
            </a:r>
          </a:p>
        </p:txBody>
      </p:sp>
      <p:sp>
        <p:nvSpPr>
          <p:cNvPr id="249859" name="Rectangle 3"/>
          <p:cNvSpPr>
            <a:spLocks noGrp="1" noChangeArrowheads="1"/>
          </p:cNvSpPr>
          <p:nvPr>
            <p:ph idx="1"/>
          </p:nvPr>
        </p:nvSpPr>
        <p:spPr>
          <a:xfrm>
            <a:off x="768627" y="2015732"/>
            <a:ext cx="10721008" cy="3450613"/>
          </a:xfrm>
        </p:spPr>
        <p:txBody>
          <a:bodyPr>
            <a:noAutofit/>
          </a:bodyPr>
          <a:lstStyle/>
          <a:p>
            <a:pPr eaLnBrk="1" hangingPunct="1">
              <a:lnSpc>
                <a:spcPct val="90000"/>
              </a:lnSpc>
              <a:defRPr/>
            </a:pPr>
            <a:r>
              <a:rPr lang="en-US" sz="2400" dirty="0"/>
              <a:t>Patient </a:t>
            </a:r>
            <a:r>
              <a:rPr lang="en-US" sz="2400" dirty="0" err="1"/>
              <a:t>extubated</a:t>
            </a:r>
            <a:r>
              <a:rPr lang="en-US" sz="2400" dirty="0"/>
              <a:t> following implementation of awake and breathing trials. (ABCDE Bundle)</a:t>
            </a:r>
          </a:p>
          <a:p>
            <a:pPr eaLnBrk="1" hangingPunct="1">
              <a:lnSpc>
                <a:spcPct val="90000"/>
              </a:lnSpc>
              <a:defRPr/>
            </a:pPr>
            <a:r>
              <a:rPr lang="en-US" sz="2400" dirty="0"/>
              <a:t> </a:t>
            </a:r>
            <a:r>
              <a:rPr lang="en-US" sz="2400" dirty="0" err="1"/>
              <a:t>Pressors</a:t>
            </a:r>
            <a:r>
              <a:rPr lang="en-US" sz="2400" dirty="0"/>
              <a:t> weaned off.</a:t>
            </a:r>
          </a:p>
          <a:p>
            <a:pPr eaLnBrk="1" hangingPunct="1">
              <a:lnSpc>
                <a:spcPct val="90000"/>
              </a:lnSpc>
              <a:defRPr/>
            </a:pPr>
            <a:r>
              <a:rPr lang="en-US" sz="2400" dirty="0"/>
              <a:t> MAP 65-90 mmHg, U/O 50 ml/</a:t>
            </a:r>
            <a:r>
              <a:rPr lang="en-US" sz="2400" dirty="0" err="1"/>
              <a:t>hr</a:t>
            </a:r>
            <a:r>
              <a:rPr lang="en-US" sz="2400" dirty="0"/>
              <a:t>, Serum lactate 1.6 </a:t>
            </a:r>
            <a:r>
              <a:rPr lang="en-US" sz="2400" dirty="0" err="1"/>
              <a:t>mmol</a:t>
            </a:r>
            <a:r>
              <a:rPr lang="en-US" sz="2400" dirty="0"/>
              <a:t>/L</a:t>
            </a:r>
          </a:p>
          <a:p>
            <a:pPr eaLnBrk="1" hangingPunct="1">
              <a:lnSpc>
                <a:spcPct val="90000"/>
              </a:lnSpc>
              <a:defRPr/>
            </a:pPr>
            <a:r>
              <a:rPr lang="en-US" sz="2400" dirty="0"/>
              <a:t>Continuing antibiotics to complete course. </a:t>
            </a:r>
          </a:p>
          <a:p>
            <a:pPr eaLnBrk="1" hangingPunct="1">
              <a:lnSpc>
                <a:spcPct val="90000"/>
              </a:lnSpc>
              <a:defRPr/>
            </a:pPr>
            <a:r>
              <a:rPr lang="en-US" sz="2400" dirty="0"/>
              <a:t>Patient received aggressive inpatient rehabilitation prior to D/C. </a:t>
            </a:r>
          </a:p>
          <a:p>
            <a:pPr eaLnBrk="1" hangingPunct="1">
              <a:lnSpc>
                <a:spcPct val="90000"/>
              </a:lnSpc>
              <a:defRPr/>
            </a:pPr>
            <a:r>
              <a:rPr lang="en-US" sz="2400" dirty="0"/>
              <a:t>Patient eventually d/c to home with home care, home PT/OT.</a:t>
            </a:r>
          </a:p>
          <a:p>
            <a:pPr eaLnBrk="1" hangingPunct="1">
              <a:lnSpc>
                <a:spcPct val="90000"/>
              </a:lnSpc>
              <a:defRPr/>
            </a:pPr>
            <a:r>
              <a:rPr lang="en-US" sz="2400" dirty="0"/>
              <a:t> Discharge instructions include prevention of UTIs, when to call PCP, complete all antibiotics</a:t>
            </a:r>
            <a:r>
              <a:rPr lang="en-US" sz="2400" dirty="0">
                <a:cs typeface="+mn-cs"/>
              </a:rPr>
              <a:t>.</a:t>
            </a:r>
          </a:p>
        </p:txBody>
      </p:sp>
    </p:spTree>
    <p:extLst>
      <p:ext uri="{BB962C8B-B14F-4D97-AF65-F5344CB8AC3E}">
        <p14:creationId xmlns:p14="http://schemas.microsoft.com/office/powerpoint/2010/main" val="209834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pair, share</a:t>
            </a:r>
          </a:p>
        </p:txBody>
      </p:sp>
      <p:sp>
        <p:nvSpPr>
          <p:cNvPr id="3" name="Content Placeholder 2"/>
          <p:cNvSpPr>
            <a:spLocks noGrp="1"/>
          </p:cNvSpPr>
          <p:nvPr>
            <p:ph idx="1"/>
          </p:nvPr>
        </p:nvSpPr>
        <p:spPr/>
        <p:txBody>
          <a:bodyPr>
            <a:normAutofit fontScale="85000" lnSpcReduction="20000"/>
          </a:bodyPr>
          <a:lstStyle/>
          <a:p>
            <a:r>
              <a:rPr lang="en-US" sz="2600" dirty="0"/>
              <a:t>What immediate assessments and interventions  should you take? How are you going to prioritize your actions? </a:t>
            </a:r>
          </a:p>
          <a:p>
            <a:pPr lvl="1"/>
            <a:r>
              <a:rPr lang="en-US" sz="2600" dirty="0"/>
              <a:t>Assessments</a:t>
            </a:r>
          </a:p>
          <a:p>
            <a:pPr lvl="1"/>
            <a:r>
              <a:rPr lang="en-US" sz="2600" dirty="0"/>
              <a:t>Interventions</a:t>
            </a:r>
          </a:p>
          <a:p>
            <a:pPr lvl="1"/>
            <a:endParaRPr lang="en-US" sz="2600" dirty="0"/>
          </a:p>
          <a:p>
            <a:r>
              <a:rPr lang="en-US" sz="2600" dirty="0"/>
              <a:t>How might the patient’s prior medications affect the compensatory response? </a:t>
            </a:r>
          </a:p>
          <a:p>
            <a:pPr lvl="1"/>
            <a:endParaRPr lang="en-US" sz="2600" dirty="0"/>
          </a:p>
          <a:p>
            <a:r>
              <a:rPr lang="en-US" sz="2600" dirty="0"/>
              <a:t>How would report this change in the patient condition to the care provider?</a:t>
            </a:r>
          </a:p>
          <a:p>
            <a:r>
              <a:rPr lang="en-US" sz="2600" b="1" dirty="0"/>
              <a:t>SBAR</a:t>
            </a:r>
          </a:p>
          <a:p>
            <a:pPr lvl="1"/>
            <a:endParaRPr lang="en-US" dirty="0"/>
          </a:p>
        </p:txBody>
      </p:sp>
    </p:spTree>
    <p:extLst>
      <p:ext uri="{BB962C8B-B14F-4D97-AF65-F5344CB8AC3E}">
        <p14:creationId xmlns:p14="http://schemas.microsoft.com/office/powerpoint/2010/main" val="42667298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normAutofit/>
          </a:bodyPr>
          <a:lstStyle/>
          <a:p>
            <a:pPr algn="ctr" eaLnBrk="1" hangingPunct="1">
              <a:defRPr/>
            </a:pPr>
            <a:r>
              <a:rPr lang="en-US" dirty="0">
                <a:cs typeface="+mj-cs"/>
              </a:rPr>
              <a:t>References</a:t>
            </a:r>
          </a:p>
        </p:txBody>
      </p:sp>
      <p:sp>
        <p:nvSpPr>
          <p:cNvPr id="250883" name="Rectangle 3"/>
          <p:cNvSpPr>
            <a:spLocks noGrp="1" noChangeArrowheads="1"/>
          </p:cNvSpPr>
          <p:nvPr>
            <p:ph idx="1"/>
          </p:nvPr>
        </p:nvSpPr>
        <p:spPr>
          <a:xfrm>
            <a:off x="1451579" y="2015732"/>
            <a:ext cx="9603275" cy="4411572"/>
          </a:xfrm>
        </p:spPr>
        <p:txBody>
          <a:bodyPr>
            <a:normAutofit fontScale="55000" lnSpcReduction="20000"/>
          </a:bodyPr>
          <a:lstStyle/>
          <a:p>
            <a:pPr marL="0" indent="0">
              <a:buNone/>
              <a:defRPr/>
            </a:pPr>
            <a:r>
              <a:rPr lang="en-US" sz="2600" dirty="0"/>
              <a:t>AACN Practice Alert (2016). Family visitation in the Adult intensive care unit. </a:t>
            </a:r>
            <a:r>
              <a:rPr lang="en-US" sz="2600" i="1" dirty="0"/>
              <a:t>Critical Care Nursing </a:t>
            </a:r>
            <a:r>
              <a:rPr lang="en-US" sz="2600" dirty="0"/>
              <a:t>36(1), </a:t>
            </a:r>
            <a:r>
              <a:rPr lang="ro-RO" sz="2600" dirty="0"/>
              <a:t>doi:http://dx.doi.org/10.4037/ccn2016677</a:t>
            </a:r>
            <a:endParaRPr lang="en-US" sz="2600" dirty="0"/>
          </a:p>
          <a:p>
            <a:pPr marL="0" indent="0">
              <a:buNone/>
              <a:defRPr/>
            </a:pPr>
            <a:r>
              <a:rPr lang="en-US" sz="2600" dirty="0"/>
              <a:t>Dellinger RP, Levy MM, Rhodes A, et al.(2013) Surviving Sepsis Campaign: 	International guidelines for management of severe sepsis and septic shock: 	2012</a:t>
            </a:r>
            <a:r>
              <a:rPr lang="en-US" sz="2600" i="1" dirty="0"/>
              <a:t>. Critical Care Medicine</a:t>
            </a:r>
            <a:r>
              <a:rPr lang="en-US" sz="2600" dirty="0"/>
              <a:t>;41(2):580-637.</a:t>
            </a:r>
          </a:p>
          <a:p>
            <a:pPr marL="0" indent="0">
              <a:buNone/>
              <a:defRPr/>
            </a:pPr>
            <a:r>
              <a:rPr lang="en-US" sz="2600" dirty="0"/>
              <a:t>Hinkle J, Cheever, K. (2018</a:t>
            </a:r>
            <a:r>
              <a:rPr lang="en-US" sz="2600" u="sng" dirty="0"/>
              <a:t>)</a:t>
            </a:r>
            <a:r>
              <a:rPr lang="en-US" sz="2600" dirty="0"/>
              <a:t>.  </a:t>
            </a:r>
            <a:r>
              <a:rPr lang="en-US" sz="2600" i="1" dirty="0"/>
              <a:t>Brunner &amp; </a:t>
            </a:r>
            <a:r>
              <a:rPr lang="en-US" sz="2600" i="1" dirty="0" err="1"/>
              <a:t>Suddarth</a:t>
            </a:r>
            <a:r>
              <a:rPr lang="ja-JP" altLang="en-US" sz="2600" i="1" dirty="0">
                <a:latin typeface="Arial"/>
              </a:rPr>
              <a:t>’</a:t>
            </a:r>
            <a:r>
              <a:rPr lang="en-US" sz="2600" i="1" dirty="0"/>
              <a:t>s Textbook of Medical-Surgical Nursing</a:t>
            </a:r>
            <a:r>
              <a:rPr lang="en-US" sz="2600" dirty="0"/>
              <a:t> (14th ed.) Philadelphia, PA. Wolters Kluwer. </a:t>
            </a:r>
          </a:p>
          <a:p>
            <a:pPr marL="0" indent="0">
              <a:buNone/>
              <a:defRPr/>
            </a:pPr>
            <a:r>
              <a:rPr lang="en-US" sz="2600" dirty="0"/>
              <a:t>Levy M., Evans L., Rhodes A (2018). The surviving sepsis campaign bundle: 2018 update. </a:t>
            </a:r>
            <a:r>
              <a:rPr lang="en-US" sz="2600" i="1" dirty="0"/>
              <a:t>Intensive Care Medicine 44, 925-928. </a:t>
            </a:r>
            <a:endParaRPr lang="en-US" sz="2600" dirty="0"/>
          </a:p>
          <a:p>
            <a:pPr marL="0" indent="0">
              <a:buNone/>
              <a:defRPr/>
            </a:pPr>
            <a:r>
              <a:rPr lang="en-US" sz="2600" dirty="0"/>
              <a:t>McHale-Weigand DL (2011). </a:t>
            </a:r>
            <a:r>
              <a:rPr lang="en-US" sz="2600" i="1" dirty="0"/>
              <a:t>AACN Procedure Manual for Critical Care. </a:t>
            </a:r>
            <a:r>
              <a:rPr lang="en-US" sz="2600" dirty="0"/>
              <a:t>St. Louis, MO. Elsevier. </a:t>
            </a:r>
          </a:p>
          <a:p>
            <a:pPr marL="0" indent="0">
              <a:buNone/>
              <a:defRPr/>
            </a:pPr>
            <a:r>
              <a:rPr lang="en-US" sz="2600" dirty="0"/>
              <a:t>Qureshi, S. H., et al. (2016). Meta-analysis of colloids versus crystalloids in critically ill, trauma, and surgical patients. </a:t>
            </a:r>
            <a:r>
              <a:rPr lang="en-US" sz="2600" i="1" dirty="0"/>
              <a:t>British Journal of Surgery,</a:t>
            </a:r>
            <a:r>
              <a:rPr lang="en-US" sz="2600" dirty="0"/>
              <a:t> </a:t>
            </a:r>
            <a:r>
              <a:rPr lang="en-US" sz="2600" i="1" dirty="0"/>
              <a:t>103</a:t>
            </a:r>
            <a:r>
              <a:rPr lang="en-US" sz="2600" dirty="0"/>
              <a:t>(1), 14–26. </a:t>
            </a:r>
          </a:p>
          <a:p>
            <a:pPr marL="0" indent="0">
              <a:buNone/>
              <a:defRPr/>
            </a:pPr>
            <a:r>
              <a:rPr lang="en-US" sz="2600" dirty="0"/>
              <a:t>Society of Critical Care Medicine, European Society of Critical Care Medicine (2018). Surviving Sepsis Campaign One hour bundle. </a:t>
            </a:r>
            <a:r>
              <a:rPr lang="en-US" sz="2600" dirty="0">
                <a:hlinkClick r:id="rId3"/>
              </a:rPr>
              <a:t>www.survingsepsis.org</a:t>
            </a:r>
            <a:endParaRPr lang="en-US" sz="2600" dirty="0"/>
          </a:p>
          <a:p>
            <a:pPr marL="0" indent="0">
              <a:buNone/>
              <a:defRPr/>
            </a:pPr>
            <a:r>
              <a:rPr lang="en-US" sz="2600" dirty="0" err="1"/>
              <a:t>Yarema</a:t>
            </a:r>
            <a:r>
              <a:rPr lang="en-US" sz="2600" dirty="0"/>
              <a:t>, T. Yost, Spencer (2011) </a:t>
            </a:r>
            <a:r>
              <a:rPr lang="ja-JP" altLang="en-US" sz="2600" dirty="0">
                <a:latin typeface="Arial"/>
              </a:rPr>
              <a:t>“</a:t>
            </a:r>
            <a:r>
              <a:rPr lang="en-US" sz="2600" dirty="0"/>
              <a:t>Low-Dose Corticosteroids to Treat Septic Shock: A Critical Literature Review.</a:t>
            </a:r>
            <a:r>
              <a:rPr lang="ja-JP" altLang="en-US" sz="2600" dirty="0">
                <a:latin typeface="Arial"/>
              </a:rPr>
              <a:t>”</a:t>
            </a:r>
            <a:r>
              <a:rPr lang="en-US" sz="2600" dirty="0"/>
              <a:t> </a:t>
            </a:r>
            <a:r>
              <a:rPr lang="en-US" sz="2600" i="1" dirty="0"/>
              <a:t>Critical Care Nurse</a:t>
            </a:r>
            <a:r>
              <a:rPr lang="en-US" sz="2600" u="sng" dirty="0"/>
              <a:t>.</a:t>
            </a:r>
            <a:r>
              <a:rPr lang="en-US" sz="2600" dirty="0"/>
              <a:t> 31(6) 16-26.</a:t>
            </a:r>
          </a:p>
          <a:p>
            <a:pPr eaLnBrk="1" hangingPunct="1">
              <a:lnSpc>
                <a:spcPct val="90000"/>
              </a:lnSpc>
              <a:defRPr/>
            </a:pPr>
            <a:endParaRPr lang="en-US" sz="1950" dirty="0"/>
          </a:p>
        </p:txBody>
      </p:sp>
    </p:spTree>
    <p:extLst>
      <p:ext uri="{BB962C8B-B14F-4D97-AF65-F5344CB8AC3E}">
        <p14:creationId xmlns:p14="http://schemas.microsoft.com/office/powerpoint/2010/main" val="319985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defRPr/>
            </a:pPr>
            <a:r>
              <a:rPr lang="en-US" dirty="0"/>
              <a:t>Hypovolemic</a:t>
            </a:r>
            <a:r>
              <a:rPr lang="en-US" dirty="0">
                <a:cs typeface="+mj-cs"/>
              </a:rPr>
              <a:t> Shock- </a:t>
            </a:r>
            <a:r>
              <a:rPr lang="en-US" dirty="0"/>
              <a:t>Manifestations</a:t>
            </a:r>
            <a:endParaRPr lang="en-US" dirty="0">
              <a:cs typeface="+mj-cs"/>
            </a:endParaRPr>
          </a:p>
        </p:txBody>
      </p:sp>
      <p:sp>
        <p:nvSpPr>
          <p:cNvPr id="160771" name="Rectangle 3"/>
          <p:cNvSpPr>
            <a:spLocks noGrp="1" noChangeArrowheads="1"/>
          </p:cNvSpPr>
          <p:nvPr>
            <p:ph idx="1"/>
          </p:nvPr>
        </p:nvSpPr>
        <p:spPr/>
        <p:txBody>
          <a:bodyPr>
            <a:normAutofit/>
          </a:bodyPr>
          <a:lstStyle/>
          <a:p>
            <a:pPr eaLnBrk="1" hangingPunct="1">
              <a:defRPr/>
            </a:pPr>
            <a:r>
              <a:rPr lang="en-US" dirty="0">
                <a:cs typeface="+mn-cs"/>
              </a:rPr>
              <a:t>Anxiety, irritability, decreased LOC</a:t>
            </a:r>
          </a:p>
          <a:p>
            <a:pPr eaLnBrk="1" hangingPunct="1">
              <a:defRPr/>
            </a:pPr>
            <a:r>
              <a:rPr lang="en-US" dirty="0">
                <a:cs typeface="+mn-cs"/>
              </a:rPr>
              <a:t>Poor capillary refill</a:t>
            </a:r>
          </a:p>
          <a:p>
            <a:pPr eaLnBrk="1" hangingPunct="1">
              <a:defRPr/>
            </a:pPr>
            <a:r>
              <a:rPr lang="en-US" dirty="0">
                <a:cs typeface="+mn-cs"/>
              </a:rPr>
              <a:t>Pale, gray skin</a:t>
            </a:r>
          </a:p>
          <a:p>
            <a:pPr eaLnBrk="1" hangingPunct="1">
              <a:defRPr/>
            </a:pPr>
            <a:r>
              <a:rPr lang="en-US" dirty="0">
                <a:cs typeface="+mn-cs"/>
              </a:rPr>
              <a:t>Tachycardia</a:t>
            </a:r>
          </a:p>
          <a:p>
            <a:pPr eaLnBrk="1" hangingPunct="1">
              <a:defRPr/>
            </a:pPr>
            <a:r>
              <a:rPr lang="en-US" dirty="0">
                <a:cs typeface="+mn-cs"/>
              </a:rPr>
              <a:t>Hypotension</a:t>
            </a:r>
          </a:p>
          <a:p>
            <a:pPr eaLnBrk="1" hangingPunct="1">
              <a:defRPr/>
            </a:pPr>
            <a:r>
              <a:rPr lang="en-US" dirty="0">
                <a:cs typeface="+mn-cs"/>
              </a:rPr>
              <a:t>Flat neck veins</a:t>
            </a:r>
          </a:p>
          <a:p>
            <a:pPr eaLnBrk="1" hangingPunct="1">
              <a:defRPr/>
            </a:pPr>
            <a:r>
              <a:rPr lang="en-US" dirty="0">
                <a:cs typeface="+mn-cs"/>
              </a:rPr>
              <a:t>U/O decreased or absent</a:t>
            </a:r>
          </a:p>
        </p:txBody>
      </p:sp>
      <p:pic>
        <p:nvPicPr>
          <p:cNvPr id="8" name="Picture 7" descr="FirstAidShock.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9097" y="2378126"/>
            <a:ext cx="5514703" cy="3008020"/>
          </a:xfrm>
          <a:prstGeom prst="rect">
            <a:avLst/>
          </a:prstGeom>
        </p:spPr>
      </p:pic>
      <p:sp>
        <p:nvSpPr>
          <p:cNvPr id="2" name="TextBox 1">
            <a:extLst>
              <a:ext uri="{FF2B5EF4-FFF2-40B4-BE49-F238E27FC236}">
                <a16:creationId xmlns:a16="http://schemas.microsoft.com/office/drawing/2014/main" id="{2B755713-24F1-3544-8F22-B8D6961EA01E}"/>
              </a:ext>
            </a:extLst>
          </p:cNvPr>
          <p:cNvSpPr txBox="1"/>
          <p:nvPr/>
        </p:nvSpPr>
        <p:spPr>
          <a:xfrm>
            <a:off x="8984974" y="5372894"/>
            <a:ext cx="1316386" cy="430887"/>
          </a:xfrm>
          <a:prstGeom prst="rect">
            <a:avLst/>
          </a:prstGeom>
          <a:noFill/>
        </p:spPr>
        <p:txBody>
          <a:bodyPr wrap="none" rtlCol="0">
            <a:spAutoFit/>
          </a:bodyPr>
          <a:lstStyle/>
          <a:p>
            <a:r>
              <a:rPr lang="en-US" sz="1100" dirty="0" err="1"/>
              <a:t>Firstaidfor</a:t>
            </a:r>
            <a:r>
              <a:rPr lang="en-US" sz="1100" dirty="0"/>
              <a:t> </a:t>
            </a:r>
            <a:r>
              <a:rPr lang="en-US" sz="1100" dirty="0" err="1"/>
              <a:t>free.com</a:t>
            </a:r>
            <a:endParaRPr lang="en-US" sz="1100" dirty="0"/>
          </a:p>
          <a:p>
            <a:endParaRPr lang="en-US" sz="1100" dirty="0"/>
          </a:p>
        </p:txBody>
      </p:sp>
    </p:spTree>
    <p:extLst>
      <p:ext uri="{BB962C8B-B14F-4D97-AF65-F5344CB8AC3E}">
        <p14:creationId xmlns:p14="http://schemas.microsoft.com/office/powerpoint/2010/main" val="390239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Continued…</a:t>
            </a:r>
          </a:p>
        </p:txBody>
      </p:sp>
      <p:sp>
        <p:nvSpPr>
          <p:cNvPr id="3" name="Content Placeholder 2"/>
          <p:cNvSpPr>
            <a:spLocks noGrp="1"/>
          </p:cNvSpPr>
          <p:nvPr>
            <p:ph idx="1"/>
          </p:nvPr>
        </p:nvSpPr>
        <p:spPr/>
        <p:txBody>
          <a:bodyPr>
            <a:noAutofit/>
          </a:bodyPr>
          <a:lstStyle/>
          <a:p>
            <a:r>
              <a:rPr lang="en-US" sz="2600" dirty="0"/>
              <a:t>Unfortunately, the resident has not returned your calls. The BP increased somewhat with modified Trendelenburg, but you recognize the patient needs to be seen immediately.</a:t>
            </a:r>
          </a:p>
          <a:p>
            <a:r>
              <a:rPr lang="en-US" sz="2600" dirty="0"/>
              <a:t>You recheck the VS and find:</a:t>
            </a:r>
          </a:p>
          <a:p>
            <a:r>
              <a:rPr lang="en-US" sz="2600" dirty="0"/>
              <a:t>BP 74/52 -118-30, shallow, 90%</a:t>
            </a:r>
          </a:p>
          <a:p>
            <a:r>
              <a:rPr lang="en-US" sz="2600" dirty="0"/>
              <a:t>The IV insertion site looks like it might be infiltrated, and you just learned how to insert IVs…… What should you do???</a:t>
            </a:r>
          </a:p>
        </p:txBody>
      </p:sp>
    </p:spTree>
    <p:extLst>
      <p:ext uri="{BB962C8B-B14F-4D97-AF65-F5344CB8AC3E}">
        <p14:creationId xmlns:p14="http://schemas.microsoft.com/office/powerpoint/2010/main" val="128593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Socrative Quick Question</a:t>
            </a:r>
          </a:p>
        </p:txBody>
      </p:sp>
      <p:sp>
        <p:nvSpPr>
          <p:cNvPr id="3" name="Content Placeholder 2"/>
          <p:cNvSpPr>
            <a:spLocks noGrp="1"/>
          </p:cNvSpPr>
          <p:nvPr>
            <p:ph idx="1"/>
          </p:nvPr>
        </p:nvSpPr>
        <p:spPr/>
        <p:txBody>
          <a:bodyPr>
            <a:normAutofit fontScale="92500"/>
          </a:bodyPr>
          <a:lstStyle/>
          <a:p>
            <a:pPr marL="0" indent="0">
              <a:buNone/>
            </a:pPr>
            <a:r>
              <a:rPr lang="en-US" sz="2400" dirty="0"/>
              <a:t>In this situation, what should the new nurse do next to advocate for this patient? </a:t>
            </a:r>
          </a:p>
          <a:p>
            <a:endParaRPr lang="en-US" sz="2400" dirty="0"/>
          </a:p>
          <a:p>
            <a:pPr marL="0" indent="0">
              <a:buNone/>
            </a:pPr>
            <a:r>
              <a:rPr lang="en-US" sz="2400" dirty="0"/>
              <a:t>A. Try inserting an IV ASAP</a:t>
            </a:r>
          </a:p>
          <a:p>
            <a:pPr marL="0" indent="0">
              <a:buNone/>
            </a:pPr>
            <a:r>
              <a:rPr lang="en-US" sz="2400" dirty="0"/>
              <a:t>B.  Use your pager phone to call the charge nurse for help starting an IV.</a:t>
            </a:r>
          </a:p>
          <a:p>
            <a:pPr marL="0" indent="0">
              <a:buNone/>
            </a:pPr>
            <a:r>
              <a:rPr lang="en-US" sz="2400" dirty="0"/>
              <a:t>C. Call a rapid response. </a:t>
            </a:r>
          </a:p>
          <a:p>
            <a:pPr marL="0" indent="0">
              <a:buNone/>
            </a:pPr>
            <a:r>
              <a:rPr lang="en-US" sz="2400" dirty="0"/>
              <a:t>D. Call the surgeon who performed the procedure. </a:t>
            </a:r>
          </a:p>
          <a:p>
            <a:endParaRPr lang="en-US" dirty="0"/>
          </a:p>
          <a:p>
            <a:endParaRPr lang="en-US" dirty="0"/>
          </a:p>
        </p:txBody>
      </p:sp>
    </p:spTree>
    <p:extLst>
      <p:ext uri="{BB962C8B-B14F-4D97-AF65-F5344CB8AC3E}">
        <p14:creationId xmlns:p14="http://schemas.microsoft.com/office/powerpoint/2010/main" val="239789753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73</TotalTime>
  <Words>3522</Words>
  <Application>Microsoft Macintosh PowerPoint</Application>
  <PresentationFormat>Widescreen</PresentationFormat>
  <Paragraphs>402</Paragraphs>
  <Slides>60</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Gill Sans MT</vt:lpstr>
      <vt:lpstr>Wingdings</vt:lpstr>
      <vt:lpstr>Gallery</vt:lpstr>
      <vt:lpstr>SHOCK  Case Studies</vt:lpstr>
      <vt:lpstr>Learning Outcomes</vt:lpstr>
      <vt:lpstr>Patient #1</vt:lpstr>
      <vt:lpstr>Think, Pair, Share</vt:lpstr>
      <vt:lpstr>Arrival on the surgical unit</vt:lpstr>
      <vt:lpstr>Think, pair, share</vt:lpstr>
      <vt:lpstr>Hypovolemic Shock- Manifestations</vt:lpstr>
      <vt:lpstr>Continued…</vt:lpstr>
      <vt:lpstr> Socrative Quick Question</vt:lpstr>
      <vt:lpstr>IHI  Early Warning Scoring System to initiate Rapid Response Team: Criteria </vt:lpstr>
      <vt:lpstr>Fluid Resuscitation</vt:lpstr>
      <vt:lpstr>Blood and blood components</vt:lpstr>
      <vt:lpstr>Think, Pair, Share: AACN Synergy Model</vt:lpstr>
      <vt:lpstr>Test your Understanding-  Socrative Quick question</vt:lpstr>
      <vt:lpstr>Follow-up</vt:lpstr>
      <vt:lpstr>Think, Pair, Share</vt:lpstr>
      <vt:lpstr>Discharging Mr. C</vt:lpstr>
      <vt:lpstr>Synergy Model: Considerations for Discharge Planning</vt:lpstr>
      <vt:lpstr> Mr. C’s discharge instructions</vt:lpstr>
      <vt:lpstr>Cardiogenic shock- Causes</vt:lpstr>
      <vt:lpstr>Managing Cardiogenic Shock</vt:lpstr>
      <vt:lpstr>Putting it all together….</vt:lpstr>
      <vt:lpstr>Think, Pair, Share</vt:lpstr>
      <vt:lpstr>Cardiogenic Shock Signs/symptoms</vt:lpstr>
      <vt:lpstr>Pulmonary Artery (PA) Catheter</vt:lpstr>
      <vt:lpstr>PA Waveforms- look for the notch!</vt:lpstr>
      <vt:lpstr>Pulmonary artery catheter (Swan-Ganz catheter)</vt:lpstr>
      <vt:lpstr>Pulmonary Artery pressure measurements</vt:lpstr>
      <vt:lpstr>Pulmonary Artery Catheters</vt:lpstr>
      <vt:lpstr>Cardiogenic Shock Hemodynamics</vt:lpstr>
      <vt:lpstr>Managing Cardiogenic Shock</vt:lpstr>
      <vt:lpstr> Cardiac Output vs Cardiac Index</vt:lpstr>
      <vt:lpstr>Pharmacologic therapy</vt:lpstr>
      <vt:lpstr>Vasoactive IV medications</vt:lpstr>
      <vt:lpstr>Patient Management on Vasoactive Medications</vt:lpstr>
      <vt:lpstr>Invasive Arterial BP Monitoring</vt:lpstr>
      <vt:lpstr>Arterial Line Monitoring</vt:lpstr>
      <vt:lpstr>Arterial Monitoring- Prevent Complications</vt:lpstr>
      <vt:lpstr>Intra-aortic Balloon Pump</vt:lpstr>
      <vt:lpstr>Putting it together (Cont.)</vt:lpstr>
      <vt:lpstr>Follow-up in the CCU</vt:lpstr>
      <vt:lpstr>SaO2 interpretation</vt:lpstr>
      <vt:lpstr> Socrative Quick Question</vt:lpstr>
      <vt:lpstr>Putting it all Together</vt:lpstr>
      <vt:lpstr>Cardiogenic Shock, cont. </vt:lpstr>
      <vt:lpstr>Case #3</vt:lpstr>
      <vt:lpstr>Case Study, Cont. </vt:lpstr>
      <vt:lpstr>Meanwhile,  on the medical unit…..</vt:lpstr>
      <vt:lpstr>Think, Pair and Share</vt:lpstr>
      <vt:lpstr>Septic Shock: signs and symptoms</vt:lpstr>
      <vt:lpstr>Meanwhile In the ICU….. Receiving Handoff Report</vt:lpstr>
      <vt:lpstr>Sepsis Resuscitation Bundle: Initiate within the first hour</vt:lpstr>
      <vt:lpstr>Sepsis Resuscitation Bundle(cont.) </vt:lpstr>
      <vt:lpstr>Patient Parameters 4 hrs post admission to ICU</vt:lpstr>
      <vt:lpstr>Think, Pair, Share</vt:lpstr>
      <vt:lpstr>Think, Pair Share</vt:lpstr>
      <vt:lpstr>Synergy Model</vt:lpstr>
      <vt:lpstr>AACN Practice Alert: Recommendations</vt:lpstr>
      <vt:lpstr>Three Days Later…</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SHOCK  Case Studies</dc:title>
  <dc:subject/>
  <dc:creator>Margaret Avallone</dc:creator>
  <cp:keywords/>
  <dc:description/>
  <cp:lastModifiedBy>Margaret Avallone</cp:lastModifiedBy>
  <cp:revision>11</cp:revision>
  <dcterms:created xsi:type="dcterms:W3CDTF">2020-08-22T11:30:54Z</dcterms:created>
  <dcterms:modified xsi:type="dcterms:W3CDTF">2020-08-22T12:53:04Z</dcterms:modified>
  <cp:category/>
</cp:coreProperties>
</file>